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0"/>
  </p:notesMasterIdLst>
  <p:sldIdLst>
    <p:sldId id="256" r:id="rId2"/>
    <p:sldId id="262" r:id="rId3"/>
    <p:sldId id="286" r:id="rId4"/>
    <p:sldId id="257" r:id="rId5"/>
    <p:sldId id="294" r:id="rId6"/>
    <p:sldId id="293" r:id="rId7"/>
    <p:sldId id="258" r:id="rId8"/>
    <p:sldId id="259" r:id="rId9"/>
    <p:sldId id="264" r:id="rId10"/>
    <p:sldId id="265" r:id="rId11"/>
    <p:sldId id="266" r:id="rId12"/>
    <p:sldId id="296" r:id="rId13"/>
    <p:sldId id="267" r:id="rId14"/>
    <p:sldId id="287" r:id="rId15"/>
    <p:sldId id="260" r:id="rId16"/>
    <p:sldId id="270" r:id="rId17"/>
    <p:sldId id="295" r:id="rId18"/>
    <p:sldId id="292" r:id="rId1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FF"/>
    <a:srgbClr val="FF3399"/>
    <a:srgbClr val="990099"/>
    <a:srgbClr val="00CC99"/>
    <a:srgbClr val="669900"/>
    <a:srgbClr val="FF9900"/>
    <a:srgbClr val="FF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05" autoAdjust="0"/>
    <p:restoredTop sz="93460" autoAdjust="0"/>
  </p:normalViewPr>
  <p:slideViewPr>
    <p:cSldViewPr>
      <p:cViewPr varScale="1">
        <p:scale>
          <a:sx n="68" d="100"/>
          <a:sy n="68" d="100"/>
        </p:scale>
        <p:origin x="139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053F7942-A21F-487F-AF73-E3B24706832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FDFCDEF7-1005-419F-B613-48AE4102A40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61A0F388-68A4-43B7-AA83-C65B9AEA57D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5061" name="Rectangle 5">
            <a:extLst>
              <a:ext uri="{FF2B5EF4-FFF2-40B4-BE49-F238E27FC236}">
                <a16:creationId xmlns:a16="http://schemas.microsoft.com/office/drawing/2014/main" id="{F57025F5-081D-43B2-9954-6C399B66DEA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45062" name="Rectangle 6">
            <a:extLst>
              <a:ext uri="{FF2B5EF4-FFF2-40B4-BE49-F238E27FC236}">
                <a16:creationId xmlns:a16="http://schemas.microsoft.com/office/drawing/2014/main" id="{CADDC47F-3E6C-4E6F-8DC5-86BBD14F449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5063" name="Rectangle 7">
            <a:extLst>
              <a:ext uri="{FF2B5EF4-FFF2-40B4-BE49-F238E27FC236}">
                <a16:creationId xmlns:a16="http://schemas.microsoft.com/office/drawing/2014/main" id="{A0E40EE0-6FAB-4765-9EE0-6657D2477E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794F49D6-36AE-49FE-B0F0-056B76F982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7B3C7481-B13F-44CA-97E1-256C38F514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7724942-1B11-42CA-A557-6073D37263F5}" type="slidenum">
              <a:rPr lang="en-US" altLang="en-US" sz="1200"/>
              <a:pPr/>
              <a:t>1</a:t>
            </a:fld>
            <a:endParaRPr lang="en-US" altLang="en-US" sz="1200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F575884B-C61E-416A-AA47-573F1EF3C9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9EC66560-8A22-43AC-AC3D-4D93E96A16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3AA54C13-0E53-4EA0-BC61-AF59168DD5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B571135-FB04-4F92-B339-4EF9C39E8C03}" type="slidenum">
              <a:rPr lang="en-US" altLang="en-US" sz="1200"/>
              <a:pPr/>
              <a:t>10</a:t>
            </a:fld>
            <a:endParaRPr lang="en-US" altLang="en-US" sz="1200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C4774F51-7BE8-48B6-A894-222D7369D4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9988E9D2-F09F-41F1-B8C4-62CC3B4C89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3D5A015B-7031-4BEB-8EDC-79A80323F9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FA7DA17-7CB7-4824-B658-7B3817129D4B}" type="slidenum">
              <a:rPr lang="en-US" altLang="en-US" sz="1200"/>
              <a:pPr/>
              <a:t>11</a:t>
            </a:fld>
            <a:endParaRPr lang="en-US" altLang="en-US" sz="1200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D9FBA0F0-7653-4B58-B622-A8DCDC5C43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4B167AE5-5C4D-4456-A6D2-BC13903092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3D5A015B-7031-4BEB-8EDC-79A80323F9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FA7DA17-7CB7-4824-B658-7B3817129D4B}" type="slidenum">
              <a:rPr lang="en-US" altLang="en-US" sz="1200"/>
              <a:pPr/>
              <a:t>12</a:t>
            </a:fld>
            <a:endParaRPr lang="en-US" altLang="en-US" sz="1200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D9FBA0F0-7653-4B58-B622-A8DCDC5C43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4B167AE5-5C4D-4456-A6D2-BC13903092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70481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9C915ACE-F8F6-4D1B-AC25-1BC769C577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137EDC8-4157-4365-9ABA-1A0FF2DC7E96}" type="slidenum">
              <a:rPr lang="en-US" altLang="en-US" sz="1200"/>
              <a:pPr/>
              <a:t>13</a:t>
            </a:fld>
            <a:endParaRPr lang="en-US" altLang="en-US" sz="1200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94EB1466-B3D7-46B7-B31E-129B4450CB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812A2EE6-9BC9-4872-A9BC-98B549BDAF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E74628B6-83CF-4F8D-8A97-7E54C1F958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BAA1EE6-B6D8-4113-B81C-8BBF80553443}" type="slidenum">
              <a:rPr lang="en-US" altLang="en-US" sz="1200"/>
              <a:pPr/>
              <a:t>14</a:t>
            </a:fld>
            <a:endParaRPr lang="en-US" altLang="en-US" sz="1200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F3F1ADD5-866E-4A03-A75B-724E92C4BF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E4530070-ABFE-4507-88F4-E6A2D40D59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01C2E8A4-1118-449D-A37A-BE8BE87352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351DFC9-33E5-480C-870A-75501F9B409E}" type="slidenum">
              <a:rPr lang="en-US" altLang="en-US" sz="1200"/>
              <a:pPr/>
              <a:t>15</a:t>
            </a:fld>
            <a:endParaRPr lang="en-US" altLang="en-US" sz="1200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D1A37FD0-C321-46B3-A964-EE7C3DC5FA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4572172D-4D83-44A3-8696-2FB3A25BE4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31E17C9C-B6DB-4215-96D2-54F95CEE53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24578E6-D7A9-4DCF-85D9-CF63FC5D4356}" type="slidenum">
              <a:rPr lang="en-US" altLang="en-US" sz="1200"/>
              <a:pPr/>
              <a:t>16</a:t>
            </a:fld>
            <a:endParaRPr lang="en-US" altLang="en-US" sz="1200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7C7EB4CA-3E4B-418B-8B70-2DE61C1750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4A94D7B2-7CC7-4768-9A05-824B561975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F11903FB-D7F1-4CCC-B825-96EB76C311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9AC5357-5C29-4DD2-931F-4252474FB462}" type="slidenum">
              <a:rPr lang="en-US" altLang="en-US" sz="1200"/>
              <a:pPr/>
              <a:t>17</a:t>
            </a:fld>
            <a:endParaRPr lang="en-US" altLang="en-US" sz="1200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B231399D-446C-4542-A4F0-E23026DB31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AD9E14F4-8968-4511-B3F4-F52C26336F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92E16B40-3EED-49DF-9ED9-A48B586054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40ED8A7-4896-4040-B53B-12F75C6A8429}" type="slidenum">
              <a:rPr lang="en-US" altLang="en-US" sz="1200"/>
              <a:pPr/>
              <a:t>18</a:t>
            </a:fld>
            <a:endParaRPr lang="en-US" altLang="en-US" sz="1200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0EC9D7EB-F9DF-4C9C-A8DD-FB6F07C193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096B463F-669F-4649-B589-72CB89BA64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E45993C6-8B35-4660-9B9A-EDB99111E4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B9F7942-9313-4C1B-B86A-B2FE9C736CEF}" type="slidenum">
              <a:rPr lang="en-US" altLang="en-US" sz="1200"/>
              <a:pPr/>
              <a:t>2</a:t>
            </a:fld>
            <a:endParaRPr lang="en-US" altLang="en-US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3F9C9D9C-56DA-443D-8D55-4E6EF739FD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9C1549E7-DBF3-4439-970B-0873F808B5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05ECB2C1-AA7E-4B73-9FD9-7D5F9A841D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A4458CE-717F-41F5-86DD-717F72A7B66D}" type="slidenum">
              <a:rPr lang="en-US" altLang="en-US" sz="1200"/>
              <a:pPr/>
              <a:t>3</a:t>
            </a:fld>
            <a:endParaRPr lang="en-US" altLang="en-US" sz="12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D9454E0E-0776-4A7D-921B-8C3E69FA12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642A02CB-8515-4AEF-8708-411A307FC3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7E44E4C4-A5F6-4140-9994-C72EF38636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3E5E217-47F8-41F7-B373-FE21FA5188AE}" type="slidenum">
              <a:rPr lang="en-US" altLang="en-US" sz="1200"/>
              <a:pPr/>
              <a:t>4</a:t>
            </a:fld>
            <a:endParaRPr lang="en-US" altLang="en-US" sz="1200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2E2A36D4-BC75-403F-A0CC-E1D729533C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4CC4BB0B-035A-497E-86E5-4B7C39E018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00DAFCBF-97FF-48D3-A427-8C762CD596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847E86B-7230-44C0-8612-1BFE4084C9A4}" type="slidenum">
              <a:rPr lang="en-US" altLang="en-US" sz="1200"/>
              <a:pPr/>
              <a:t>5</a:t>
            </a:fld>
            <a:endParaRPr lang="en-US" altLang="en-US" sz="1200"/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2A5182AC-D83E-406E-B613-C368CDB6D5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D77CAF71-3466-43CC-A1E2-F39903C464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DDAA2C3B-037F-4F9B-A6E3-EFC3FBDCB4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245A184-F49F-4D4E-957B-3A9C15D71662}" type="slidenum">
              <a:rPr lang="en-US" altLang="en-US" sz="1200"/>
              <a:pPr/>
              <a:t>6</a:t>
            </a:fld>
            <a:endParaRPr lang="en-US" altLang="en-US" sz="1200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5D46BAFB-E8DD-4A8A-BCAC-8685071D56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9844B44C-A533-44F8-9431-3E345A553B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ABC83096-3A0B-4E43-8B1B-63674F5248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C139091-2A8D-4AD9-8576-817FF6285173}" type="slidenum">
              <a:rPr lang="en-US" altLang="en-US" sz="1200"/>
              <a:pPr/>
              <a:t>7</a:t>
            </a:fld>
            <a:endParaRPr lang="en-US" altLang="en-US" sz="1200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24DBE0B6-5F8A-4D87-89FA-30EE295FE7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D2D41241-53B9-4233-B880-D111E65A1F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F9CB848E-57AA-48A2-B38D-EBDBD7E54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2336653-F0B4-48C4-8E66-5A302A0A7C45}" type="slidenum">
              <a:rPr lang="en-US" altLang="en-US" sz="1200"/>
              <a:pPr/>
              <a:t>8</a:t>
            </a:fld>
            <a:endParaRPr lang="en-US" altLang="en-US" sz="1200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004F402E-A53B-47C7-AD13-FF29E8D164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916E8E39-CB16-4281-B636-E51D9A7298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EB1FF1A7-6263-4FD9-A2AB-3329BCF7C3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0D9809F-538C-4376-9A18-623E29ED2DB6}" type="slidenum">
              <a:rPr lang="en-US" altLang="en-US" sz="1200"/>
              <a:pPr/>
              <a:t>9</a:t>
            </a:fld>
            <a:endParaRPr lang="en-US" altLang="en-US" sz="1200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205106EE-D55A-4253-94F4-014CB1AAFA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08E6F22D-723D-492C-A83E-D7CF535FFF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B93526D-DD32-41D6-BAA8-9D2ABA88B7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925C58A-7558-441E-BA6C-43F107A62E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D432E6E-ADFB-42B7-9635-2C4A02BD35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3AB2B2-0043-43FD-B676-78FCD8E21A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8701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9E1C39-055A-4CF2-97AA-93F616CD17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2734ACA-82DD-49CB-A06B-339D42F38C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14DCFE3-0E00-495D-B06A-D6F4B8E8D3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6C400A-3BFA-4668-99D6-2C9C90E957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9859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9C48D24-FFD7-4159-9B84-42BF4CF59E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79FFBDB-C06B-4F34-B851-27899BAFE7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018069A-A504-4A68-97BE-72593E2576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1E163-1A17-489F-AB71-F8BD1222EB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88269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D757E5C-0C38-4C05-8879-55B5263749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CE3B043-0BB8-4D34-81E1-CC34E0B802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11E7930-4869-4BA0-A47E-E8C7F976E6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DA8AF-2698-4548-8F12-3CD46854FA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3665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A479CBF-3933-4684-85A9-DCBB4C7949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79E85F6-60FA-452F-A9DD-5506B95780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D5481A9-D1CC-4B15-9EB7-693319059F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BF7585-7EAE-4BD2-91A4-14EE505834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3731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667A5B1-C499-41DF-9BE3-4FD7F188EB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942074-FE30-4548-82C2-A6E5650560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0D62C36-7A69-4408-A5B8-FA544C5F6F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840C0-5A67-4EEE-BB08-E9BAD52D88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982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498C21-14BB-4179-B203-16D4B92D5E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F515E8-5454-440C-8151-DBFF7927BD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2E83A4-8E65-4DF2-9E2D-BBD6421AA9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46746-98EA-467A-ACF1-3E0184C69E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0121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6A61AB4-7E80-40EC-A960-4AFCE1975C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1A83CE9-23AF-4526-A37F-4DB4304921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D93204F-2A21-43EB-B48C-4FB6867C31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BE4F11-E484-49F3-8A7D-70C97BD313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1859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C817526-13CB-4610-B886-BAAD4EF904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A363D36-E6D5-4745-A3CE-350A997E53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E21DF83-92BB-483A-A0AC-B4495F59BA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3D944-9711-4A1D-8AF9-20D8E3CD47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7195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23AD968-CEF4-478C-8603-9E34D7F092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5DF9423-863E-46C0-92A5-9E9825EC31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7FC27ED-8E9D-4C9E-9E5C-D6FD8F2515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1EF3A-06E7-4591-9AEB-7295797C92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5636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E78D60-CEE8-4693-941C-9EC581C411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E86806-5CF5-456E-BBEA-9CC8BC6AFB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49BE69-59B4-4E85-A17D-11C589B39A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FE3760-6EA5-446A-903B-8956E473A8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4632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E81CEE-76F5-4B73-9545-D29850DF5B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6AA944-C96C-4777-81A8-4349A856E2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346E29-C1AC-449E-93A2-178EA19F21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5F2F00-A949-401E-B5C9-9622F0F83F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5878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6875F93-4F48-4198-9A6F-2142A202A4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27BADC2-7DAB-4BDE-8186-B2660134F0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4E8938A-5D47-4B1A-8AE7-17D92D30D1B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3ECAA8C-B136-4262-8A86-03E8C4138AD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236BA98-B4A6-490B-89AF-687A5A87798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2A28193B-AA54-4254-B1FF-D70FD5580C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4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oleObject" Target="../embeddings/oleObject4.bin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jpeg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6">
            <a:extLst>
              <a:ext uri="{FF2B5EF4-FFF2-40B4-BE49-F238E27FC236}">
                <a16:creationId xmlns:a16="http://schemas.microsoft.com/office/drawing/2014/main" id="{730F9342-B9E7-4204-B7C2-0B24B301B02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47888" y="3424238"/>
          <a:ext cx="4848225" cy="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4838938" imgH="238" progId="Photoshop.Image.6">
                  <p:embed/>
                </p:oleObj>
              </mc:Choice>
              <mc:Fallback>
                <p:oleObj name="Image" r:id="rId3" imgW="4838938" imgH="238" progId="Photoshop.Image.6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7888" y="3424238"/>
                        <a:ext cx="4848225" cy="9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15">
            <a:extLst>
              <a:ext uri="{FF2B5EF4-FFF2-40B4-BE49-F238E27FC236}">
                <a16:creationId xmlns:a16="http://schemas.microsoft.com/office/drawing/2014/main" id="{A5E38E12-EE18-478E-8F86-FD8F8B1839E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687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5" imgW="10058420" imgH="7315215" progId="Photoshop.Image.9">
                  <p:embed/>
                </p:oleObj>
              </mc:Choice>
              <mc:Fallback>
                <p:oleObj name="Image" r:id="rId5" imgW="10058420" imgH="7315215" progId="Photoshop.Image.9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7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64" name="Object 16">
            <a:extLst>
              <a:ext uri="{FF2B5EF4-FFF2-40B4-BE49-F238E27FC236}">
                <a16:creationId xmlns:a16="http://schemas.microsoft.com/office/drawing/2014/main" id="{787077AD-F795-45EF-AA76-48C5B0FB0DE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67400" y="3200400"/>
          <a:ext cx="2576513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7" imgW="3008382" imgH="4270257" progId="Photoshop.Image.9">
                  <p:embed/>
                </p:oleObj>
              </mc:Choice>
              <mc:Fallback>
                <p:oleObj name="Image" r:id="rId7" imgW="3008382" imgH="4270257" progId="Photoshop.Image.9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3200400"/>
                        <a:ext cx="2576513" cy="365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3">
            <a:extLst>
              <a:ext uri="{FF2B5EF4-FFF2-40B4-BE49-F238E27FC236}">
                <a16:creationId xmlns:a16="http://schemas.microsoft.com/office/drawing/2014/main" id="{975CCEF5-1D80-4440-9250-880ADDFE5B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Symbol" panose="05050102010706020507" pitchFamily="18" charset="2"/>
              <a:buChar char="·"/>
            </a:pPr>
            <a:r>
              <a:rPr lang="en-US" altLang="en-US" sz="2000">
                <a:latin typeface="Arial" panose="020B0604020202020204" pitchFamily="34" charset="0"/>
              </a:rPr>
              <a:t> </a:t>
            </a:r>
            <a:r>
              <a:rPr lang="en-US" altLang="en-US" sz="2000" b="1" i="1">
                <a:latin typeface="Arial" panose="020B0604020202020204" pitchFamily="34" charset="0"/>
              </a:rPr>
              <a:t>We create</a:t>
            </a:r>
            <a:r>
              <a:rPr lang="en-US" altLang="en-US" sz="2000">
                <a:latin typeface="Arial" panose="020B0604020202020204" pitchFamily="34" charset="0"/>
              </a:rPr>
              <a:t> page layouts and work with clients to help visualize their needs</a:t>
            </a:r>
            <a:endParaRPr lang="en-US" altLang="en-US" sz="2400">
              <a:latin typeface="Arial" panose="020B0604020202020204" pitchFamily="34" charset="0"/>
            </a:endParaRPr>
          </a:p>
        </p:txBody>
      </p:sp>
      <p:pic>
        <p:nvPicPr>
          <p:cNvPr id="21507" name="Picture 2">
            <a:extLst>
              <a:ext uri="{FF2B5EF4-FFF2-40B4-BE49-F238E27FC236}">
                <a16:creationId xmlns:a16="http://schemas.microsoft.com/office/drawing/2014/main" id="{8D58108B-BE13-4D73-8F8A-E042A4E95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3886200"/>
            <a:ext cx="4248150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3B49164B-7808-48DD-BBB1-B183D1D1A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632325"/>
            <a:ext cx="2160588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6">
            <a:extLst>
              <a:ext uri="{FF2B5EF4-FFF2-40B4-BE49-F238E27FC236}">
                <a16:creationId xmlns:a16="http://schemas.microsoft.com/office/drawing/2014/main" id="{A3027A49-2394-4582-8259-F43A29718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04838"/>
            <a:ext cx="2184400" cy="29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11">
            <a:extLst>
              <a:ext uri="{FF2B5EF4-FFF2-40B4-BE49-F238E27FC236}">
                <a16:creationId xmlns:a16="http://schemas.microsoft.com/office/drawing/2014/main" id="{1A686A93-E3FB-4314-B358-519517901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4" r="14592"/>
          <a:stretch>
            <a:fillRect/>
          </a:stretch>
        </p:blipFill>
        <p:spPr bwMode="auto">
          <a:xfrm>
            <a:off x="4506913" y="479425"/>
            <a:ext cx="4652962" cy="409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>
            <a:extLst>
              <a:ext uri="{FF2B5EF4-FFF2-40B4-BE49-F238E27FC236}">
                <a16:creationId xmlns:a16="http://schemas.microsoft.com/office/drawing/2014/main" id="{CF47881E-90AF-4C1D-A561-6F33D93B2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43600"/>
            <a:ext cx="9144000" cy="7588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0"/>
              </a:spcBef>
              <a:buFont typeface="Symbol" panose="05050102010706020507" pitchFamily="18" charset="2"/>
              <a:buChar char="·"/>
            </a:pPr>
            <a:r>
              <a:rPr lang="en-US" altLang="en-US" sz="2000">
                <a:latin typeface="Arial" panose="020B0604020202020204" pitchFamily="34" charset="0"/>
              </a:rPr>
              <a:t>   We put pictures on t-shirts, oversee the layout of annual reports,     </a:t>
            </a:r>
          </a:p>
          <a:p>
            <a:pPr lvl="1"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en-US" altLang="en-US" sz="2000">
                <a:latin typeface="Arial" panose="020B0604020202020204" pitchFamily="34" charset="0"/>
              </a:rPr>
              <a:t>     magazines and newspapers</a:t>
            </a:r>
            <a:endParaRPr lang="en-US" altLang="en-US" sz="2400"/>
          </a:p>
        </p:txBody>
      </p:sp>
      <p:pic>
        <p:nvPicPr>
          <p:cNvPr id="23557" name="Picture 2">
            <a:extLst>
              <a:ext uri="{FF2B5EF4-FFF2-40B4-BE49-F238E27FC236}">
                <a16:creationId xmlns:a16="http://schemas.microsoft.com/office/drawing/2014/main" id="{90599608-11F9-4171-BDE5-B00F32D6F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081" y="133990"/>
            <a:ext cx="1960563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4">
            <a:extLst>
              <a:ext uri="{FF2B5EF4-FFF2-40B4-BE49-F238E27FC236}">
                <a16:creationId xmlns:a16="http://schemas.microsoft.com/office/drawing/2014/main" id="{36913766-9D92-4969-8699-30CD47F6F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5" y="-19912"/>
            <a:ext cx="6096000" cy="273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89EFFF-567D-4B97-88C7-63F7939A3F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8322" y="3794188"/>
            <a:ext cx="1555567" cy="1989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A collage of two people&#10;&#10;Description automatically generated with low confidence">
            <a:extLst>
              <a:ext uri="{FF2B5EF4-FFF2-40B4-BE49-F238E27FC236}">
                <a16:creationId xmlns:a16="http://schemas.microsoft.com/office/drawing/2014/main" id="{B5A5857D-9486-27FE-283C-BBC335DB7B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579" y="2957675"/>
            <a:ext cx="3957101" cy="2667000"/>
          </a:xfrm>
          <a:prstGeom prst="rect">
            <a:avLst/>
          </a:prstGeom>
        </p:spPr>
      </p:pic>
      <p:pic>
        <p:nvPicPr>
          <p:cNvPr id="5" name="Picture 4" descr="A picture containing text, newspaper, white goods, screenshot&#10;&#10;Description automatically generated">
            <a:extLst>
              <a:ext uri="{FF2B5EF4-FFF2-40B4-BE49-F238E27FC236}">
                <a16:creationId xmlns:a16="http://schemas.microsoft.com/office/drawing/2014/main" id="{1C835035-0D39-A1E2-16FE-E089CBA7D23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9" t="4966" r="5098" b="9103"/>
          <a:stretch/>
        </p:blipFill>
        <p:spPr>
          <a:xfrm>
            <a:off x="96131" y="3047987"/>
            <a:ext cx="3194954" cy="2195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4" presetClass="entr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animBg="1" autoUpdateAnimBg="0"/>
      <p:bldP spid="1229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>
            <a:extLst>
              <a:ext uri="{FF2B5EF4-FFF2-40B4-BE49-F238E27FC236}">
                <a16:creationId xmlns:a16="http://schemas.microsoft.com/office/drawing/2014/main" id="{CF47881E-90AF-4C1D-A561-6F33D93B2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72200"/>
            <a:ext cx="9144000" cy="40011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0"/>
              </a:spcBef>
              <a:buFont typeface="Symbol" panose="05050102010706020507" pitchFamily="18" charset="2"/>
              <a:buChar char="·"/>
            </a:pPr>
            <a:r>
              <a:rPr lang="en-US" altLang="en-US" sz="2000" dirty="0">
                <a:latin typeface="Arial" panose="020B0604020202020204" pitchFamily="34" charset="0"/>
              </a:rPr>
              <a:t>   We create visual identities, branding and artwork for cross platforms</a:t>
            </a:r>
            <a:endParaRPr lang="en-US" altLang="en-US" sz="2400" dirty="0"/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34F5367-FF41-4537-A272-041758848B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52400"/>
            <a:ext cx="6248400" cy="5586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258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4" presetClass="entr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animBg="1" autoUpdateAnimBg="0"/>
      <p:bldP spid="1229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>
            <a:extLst>
              <a:ext uri="{FF2B5EF4-FFF2-40B4-BE49-F238E27FC236}">
                <a16:creationId xmlns:a16="http://schemas.microsoft.com/office/drawing/2014/main" id="{7603FB68-3538-419F-885C-622A8D10F9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4800"/>
            <a:ext cx="8915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Symbol" panose="05050102010706020507" pitchFamily="18" charset="2"/>
              <a:buChar char="·"/>
            </a:pPr>
            <a:r>
              <a:rPr lang="en-US" altLang="en-US" sz="2000">
                <a:latin typeface="Arial" panose="020B0604020202020204" pitchFamily="34" charset="0"/>
              </a:rPr>
              <a:t> We complete work by hand in various </a:t>
            </a:r>
            <a:r>
              <a:rPr lang="en-US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mediums</a:t>
            </a:r>
            <a:r>
              <a:rPr lang="en-US" altLang="en-US" sz="2000" b="1">
                <a:latin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</a:rPr>
              <a:t>such as marker, ink, pencil</a:t>
            </a:r>
            <a:endParaRPr lang="en-US" altLang="en-US">
              <a:latin typeface="Arial" panose="020B0604020202020204" pitchFamily="34" charset="0"/>
            </a:endParaRPr>
          </a:p>
        </p:txBody>
      </p:sp>
      <p:grpSp>
        <p:nvGrpSpPr>
          <p:cNvPr id="13319" name="Group 7">
            <a:extLst>
              <a:ext uri="{FF2B5EF4-FFF2-40B4-BE49-F238E27FC236}">
                <a16:creationId xmlns:a16="http://schemas.microsoft.com/office/drawing/2014/main" id="{FC43F36F-4DC4-4112-91CF-14908221615C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838200"/>
            <a:ext cx="8610600" cy="6019800"/>
            <a:chOff x="192" y="528"/>
            <a:chExt cx="5424" cy="3792"/>
          </a:xfrm>
        </p:grpSpPr>
        <p:pic>
          <p:nvPicPr>
            <p:cNvPr id="25604" name="Picture 6">
              <a:extLst>
                <a:ext uri="{FF2B5EF4-FFF2-40B4-BE49-F238E27FC236}">
                  <a16:creationId xmlns:a16="http://schemas.microsoft.com/office/drawing/2014/main" id="{B86FEC89-0334-455B-A80F-043D9B3AE1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2640"/>
              <a:ext cx="1728" cy="14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605" name="Picture 3">
              <a:extLst>
                <a:ext uri="{FF2B5EF4-FFF2-40B4-BE49-F238E27FC236}">
                  <a16:creationId xmlns:a16="http://schemas.microsoft.com/office/drawing/2014/main" id="{ECEAF1D0-DC24-47C4-B1DB-818FEFFEC8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624"/>
              <a:ext cx="1728" cy="1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606" name="Picture 4">
              <a:extLst>
                <a:ext uri="{FF2B5EF4-FFF2-40B4-BE49-F238E27FC236}">
                  <a16:creationId xmlns:a16="http://schemas.microsoft.com/office/drawing/2014/main" id="{F4618BED-42EC-42A3-8B48-BF9ACFE7F8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528"/>
              <a:ext cx="3600" cy="21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607" name="Picture 5">
              <a:extLst>
                <a:ext uri="{FF2B5EF4-FFF2-40B4-BE49-F238E27FC236}">
                  <a16:creationId xmlns:a16="http://schemas.microsoft.com/office/drawing/2014/main" id="{B09DC8BB-3F83-4C40-8A17-19C87F19C8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2400"/>
              <a:ext cx="1863" cy="19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5" name="Picture 9">
            <a:extLst>
              <a:ext uri="{FF2B5EF4-FFF2-40B4-BE49-F238E27FC236}">
                <a16:creationId xmlns:a16="http://schemas.microsoft.com/office/drawing/2014/main" id="{5597FB82-5541-4734-8A22-14C4FADEE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93" y="4859123"/>
            <a:ext cx="2948686" cy="1865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18" name="Text Box 2">
            <a:extLst>
              <a:ext uri="{FF2B5EF4-FFF2-40B4-BE49-F238E27FC236}">
                <a16:creationId xmlns:a16="http://schemas.microsoft.com/office/drawing/2014/main" id="{3279AA40-FBBE-4549-BAAB-1F05578B27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4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Symbol" panose="05050102010706020507" pitchFamily="18" charset="2"/>
              <a:buChar char="·"/>
            </a:pPr>
            <a:r>
              <a:rPr lang="en-US" altLang="en-US" sz="2000">
                <a:latin typeface="Arial" panose="020B0604020202020204" pitchFamily="34" charset="0"/>
              </a:rPr>
              <a:t> We use computers and software to complete the job.</a:t>
            </a:r>
          </a:p>
        </p:txBody>
      </p:sp>
      <p:pic>
        <p:nvPicPr>
          <p:cNvPr id="27656" name="Picture 16" descr="Wacom-Bamboo-Fun-multitouch-tablet">
            <a:extLst>
              <a:ext uri="{FF2B5EF4-FFF2-40B4-BE49-F238E27FC236}">
                <a16:creationId xmlns:a16="http://schemas.microsoft.com/office/drawing/2014/main" id="{59F1FE9A-C29D-48F6-B159-4717E4E33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702" y="2285081"/>
            <a:ext cx="2873645" cy="215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FD33107E-3F96-DB5D-3335-A05D129DD1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107049"/>
            <a:ext cx="1624679" cy="1584398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85237E26-B4A4-F686-CA24-E192872351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602" y="923754"/>
            <a:ext cx="3453188" cy="2152163"/>
          </a:xfrm>
          <a:prstGeom prst="rect">
            <a:avLst/>
          </a:prstGeom>
        </p:spPr>
      </p:pic>
      <p:pic>
        <p:nvPicPr>
          <p:cNvPr id="34824" name="Picture 8">
            <a:extLst>
              <a:ext uri="{FF2B5EF4-FFF2-40B4-BE49-F238E27FC236}">
                <a16:creationId xmlns:a16="http://schemas.microsoft.com/office/drawing/2014/main" id="{E02F11A6-01B3-4037-B060-C56642488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8218"/>
            <a:ext cx="3581400" cy="183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30B57FA7-8D21-19F1-9751-80A21C0DD7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198" y="3690869"/>
            <a:ext cx="3733800" cy="968454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8A890DDE-8939-4412-0B34-A2C85D2BF3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231" y="4962598"/>
            <a:ext cx="2214415" cy="13834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0FA30734-B35B-69AF-B6C2-BF094FC44E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831" y="5189501"/>
            <a:ext cx="1172580" cy="1143000"/>
          </a:xfrm>
          <a:prstGeom prst="rect">
            <a:avLst/>
          </a:prstGeom>
        </p:spPr>
      </p:pic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9564DC84-54EA-E89E-C0F7-2B1B24A1C9B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0740365"/>
              </p:ext>
            </p:extLst>
          </p:nvPr>
        </p:nvGraphicFramePr>
        <p:xfrm>
          <a:off x="-7034" y="3032236"/>
          <a:ext cx="2472584" cy="210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1" imgW="8838000" imgH="7491960" progId="">
                  <p:embed/>
                </p:oleObj>
              </mc:Choice>
              <mc:Fallback>
                <p:oleObj r:id="rId11" imgW="8838000" imgH="74919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-7034" y="3032236"/>
                        <a:ext cx="2472584" cy="2106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>
            <a:extLst>
              <a:ext uri="{FF2B5EF4-FFF2-40B4-BE49-F238E27FC236}">
                <a16:creationId xmlns:a16="http://schemas.microsoft.com/office/drawing/2014/main" id="{DCF88F81-0E19-4ACA-80A7-CDBEAE9EF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4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5" t="15834" b="158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2">
            <a:extLst>
              <a:ext uri="{FF2B5EF4-FFF2-40B4-BE49-F238E27FC236}">
                <a16:creationId xmlns:a16="http://schemas.microsoft.com/office/drawing/2014/main" id="{80BE5F80-DD56-4652-96E6-31E8BB4ED9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28600"/>
            <a:ext cx="6858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i="1" dirty="0">
                <a:solidFill>
                  <a:srgbClr val="FF0000"/>
                </a:solidFill>
                <a:latin typeface="Arial" panose="020B0604020202020204" pitchFamily="34" charset="0"/>
              </a:rPr>
              <a:t>WHAT SKILLS ARE IMPORTANT?</a:t>
            </a:r>
          </a:p>
        </p:txBody>
      </p:sp>
      <p:sp>
        <p:nvSpPr>
          <p:cNvPr id="6148" name="Text Box 4">
            <a:extLst>
              <a:ext uri="{FF2B5EF4-FFF2-40B4-BE49-F238E27FC236}">
                <a16:creationId xmlns:a16="http://schemas.microsoft.com/office/drawing/2014/main" id="{D7F83CD8-4F94-4FF8-B495-FA493BF20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0" y="838200"/>
            <a:ext cx="99060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2"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en-US" altLang="en-US" sz="1400" b="1" dirty="0">
                <a:solidFill>
                  <a:srgbClr val="0000FF"/>
                </a:solidFill>
                <a:latin typeface="Arial" panose="020B0604020202020204" pitchFamily="34" charset="0"/>
              </a:rPr>
              <a:t>Idea Generation</a:t>
            </a:r>
            <a:r>
              <a:rPr lang="en-US" altLang="en-US" sz="1400" dirty="0">
                <a:latin typeface="Arial" panose="020B0604020202020204" pitchFamily="34" charset="0"/>
              </a:rPr>
              <a:t> </a:t>
            </a:r>
            <a:r>
              <a:rPr lang="en-US" altLang="en-US" sz="1400" b="1" dirty="0">
                <a:solidFill>
                  <a:srgbClr val="0000FF"/>
                </a:solidFill>
                <a:latin typeface="Arial" panose="020B0604020202020204" pitchFamily="34" charset="0"/>
              </a:rPr>
              <a:t>&amp; Evaluation</a:t>
            </a:r>
            <a:r>
              <a:rPr lang="en-US" altLang="en-US" sz="1400" dirty="0">
                <a:latin typeface="Arial" panose="020B0604020202020204" pitchFamily="34" charset="0"/>
              </a:rPr>
              <a:t>	-  Generating a number of different approaches to problems and then 				   evaluating the likely success of an idea.</a:t>
            </a:r>
          </a:p>
        </p:txBody>
      </p:sp>
      <p:sp>
        <p:nvSpPr>
          <p:cNvPr id="6151" name="Text Box 7">
            <a:extLst>
              <a:ext uri="{FF2B5EF4-FFF2-40B4-BE49-F238E27FC236}">
                <a16:creationId xmlns:a16="http://schemas.microsoft.com/office/drawing/2014/main" id="{A300DA4F-C001-4B4C-9D02-A540216BF7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0" y="1447800"/>
            <a:ext cx="99060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2"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en-US" altLang="en-US" sz="1400" b="1">
                <a:solidFill>
                  <a:srgbClr val="0000FF"/>
                </a:solidFill>
                <a:latin typeface="Arial" panose="020B0604020202020204" pitchFamily="34" charset="0"/>
              </a:rPr>
              <a:t>Fine Arts</a:t>
            </a:r>
            <a:r>
              <a:rPr lang="en-US" altLang="en-US" sz="1400">
                <a:latin typeface="Arial" panose="020B0604020202020204" pitchFamily="34" charset="0"/>
              </a:rPr>
              <a:t> 			-  Knowledge of theory and techniques required to produce,  compose, and  </a:t>
            </a:r>
          </a:p>
          <a:p>
            <a:pPr lvl="2"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en-US" altLang="en-US" sz="1400">
                <a:latin typeface="Arial" panose="020B0604020202020204" pitchFamily="34" charset="0"/>
              </a:rPr>
              <a:t>                                                           perform works of music,dance, visual arts, drama, and sculpture.</a:t>
            </a:r>
          </a:p>
        </p:txBody>
      </p:sp>
      <p:sp>
        <p:nvSpPr>
          <p:cNvPr id="6153" name="Text Box 9">
            <a:extLst>
              <a:ext uri="{FF2B5EF4-FFF2-40B4-BE49-F238E27FC236}">
                <a16:creationId xmlns:a16="http://schemas.microsoft.com/office/drawing/2014/main" id="{C0E2AFB3-67F0-4C6B-B7D6-EF40A8259D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0" y="2209800"/>
            <a:ext cx="9906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2"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en-US" altLang="en-US" sz="1400" b="1">
                <a:solidFill>
                  <a:srgbClr val="0000FF"/>
                </a:solidFill>
                <a:latin typeface="Arial" panose="020B0604020202020204" pitchFamily="34" charset="0"/>
              </a:rPr>
              <a:t>Design 	</a:t>
            </a:r>
            <a:r>
              <a:rPr lang="en-US" altLang="en-US" sz="1400" b="1">
                <a:latin typeface="Arial" panose="020B0604020202020204" pitchFamily="34" charset="0"/>
              </a:rPr>
              <a:t>		</a:t>
            </a:r>
            <a:r>
              <a:rPr lang="en-US" altLang="en-US" sz="1400">
                <a:latin typeface="Arial" panose="020B0604020202020204" pitchFamily="34" charset="0"/>
              </a:rPr>
              <a:t>-  Knowledge of universal design techniques, principles, fonts and type.</a:t>
            </a:r>
          </a:p>
        </p:txBody>
      </p:sp>
      <p:sp>
        <p:nvSpPr>
          <p:cNvPr id="6154" name="Text Box 10">
            <a:extLst>
              <a:ext uri="{FF2B5EF4-FFF2-40B4-BE49-F238E27FC236}">
                <a16:creationId xmlns:a16="http://schemas.microsoft.com/office/drawing/2014/main" id="{7A6285D6-65A4-45BF-A707-DD3AC937EC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0" y="2743200"/>
            <a:ext cx="99060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2"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en-US" altLang="en-US" sz="1400" b="1">
                <a:solidFill>
                  <a:srgbClr val="0000FF"/>
                </a:solidFill>
                <a:latin typeface="Arial" panose="020B0604020202020204" pitchFamily="34" charset="0"/>
              </a:rPr>
              <a:t>People Skills	</a:t>
            </a:r>
            <a:r>
              <a:rPr lang="en-US" altLang="en-US" sz="1400" b="1">
                <a:latin typeface="Arial" panose="020B0604020202020204" pitchFamily="34" charset="0"/>
              </a:rPr>
              <a:t>	</a:t>
            </a:r>
            <a:r>
              <a:rPr lang="en-US" altLang="en-US" sz="1400">
                <a:latin typeface="Arial" panose="020B0604020202020204" pitchFamily="34" charset="0"/>
              </a:rPr>
              <a:t>-  Working and playing well with others. Brainstorming</a:t>
            </a:r>
          </a:p>
          <a:p>
            <a:pPr lvl="2"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en-US" altLang="en-US" sz="1400">
                <a:latin typeface="Arial" panose="020B0604020202020204" pitchFamily="34" charset="0"/>
              </a:rPr>
              <a:t>                                                 	   ideas with several other people to come up with the best solution to a 			   problem.  Accepting constructive criticism and meeting deadlines on time.</a:t>
            </a:r>
          </a:p>
        </p:txBody>
      </p:sp>
      <p:sp>
        <p:nvSpPr>
          <p:cNvPr id="6155" name="Rectangle 11">
            <a:extLst>
              <a:ext uri="{FF2B5EF4-FFF2-40B4-BE49-F238E27FC236}">
                <a16:creationId xmlns:a16="http://schemas.microsoft.com/office/drawing/2014/main" id="{188513D6-8C05-41C3-B4F6-AE8C65BC5A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0" y="4343400"/>
            <a:ext cx="10439400" cy="200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2"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en-US" altLang="en-US" sz="1400" b="1" dirty="0">
                <a:solidFill>
                  <a:srgbClr val="0000FF"/>
                </a:solidFill>
                <a:latin typeface="Arial" panose="020B0604020202020204" pitchFamily="34" charset="0"/>
              </a:rPr>
              <a:t>Originality</a:t>
            </a:r>
            <a:r>
              <a:rPr lang="en-US" altLang="en-US" sz="14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400" dirty="0">
                <a:latin typeface="Arial" panose="020B0604020202020204" pitchFamily="34" charset="0"/>
              </a:rPr>
              <a:t>		-  The ability to come up with unusual or clever ideas about a 			                                         given topic or situation, or to develop creative ways to solve a problem.			     </a:t>
            </a:r>
          </a:p>
          <a:p>
            <a:pPr lvl="2"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en-US" altLang="en-US" sz="1400" b="1" dirty="0">
                <a:solidFill>
                  <a:srgbClr val="0000FF"/>
                </a:solidFill>
                <a:latin typeface="Arial" panose="020B0604020202020204" pitchFamily="34" charset="0"/>
              </a:rPr>
              <a:t>Visualization</a:t>
            </a:r>
            <a:r>
              <a:rPr lang="en-US" altLang="en-US" sz="14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400" dirty="0">
                <a:latin typeface="Arial" panose="020B0604020202020204" pitchFamily="34" charset="0"/>
              </a:rPr>
              <a:t>		-  The ability to imagine how something will look after it is 			                 </a:t>
            </a:r>
          </a:p>
          <a:p>
            <a:pPr lvl="2"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en-US" altLang="en-US" sz="1400" dirty="0">
                <a:latin typeface="Arial" panose="020B0604020202020204" pitchFamily="34" charset="0"/>
              </a:rPr>
              <a:t>                                                           moved around or when its parts are moved or rearranged.</a:t>
            </a:r>
          </a:p>
          <a:p>
            <a:pPr lvl="2"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en-US" altLang="en-US" sz="1400" dirty="0">
                <a:latin typeface="Arial" panose="020B0604020202020204" pitchFamily="34" charset="0"/>
              </a:rPr>
              <a:t> </a:t>
            </a:r>
            <a:br>
              <a:rPr lang="en-US" altLang="en-US" sz="1400" dirty="0">
                <a:latin typeface="Arial" panose="020B0604020202020204" pitchFamily="34" charset="0"/>
              </a:rPr>
            </a:br>
            <a:r>
              <a:rPr lang="en-US" altLang="en-US" sz="1400" b="1" dirty="0">
                <a:solidFill>
                  <a:srgbClr val="0000FF"/>
                </a:solidFill>
                <a:latin typeface="Arial" panose="020B0604020202020204" pitchFamily="34" charset="0"/>
              </a:rPr>
              <a:t>Color Theory</a:t>
            </a:r>
            <a:r>
              <a:rPr lang="en-US" altLang="en-US" sz="1400" b="1" dirty="0">
                <a:latin typeface="Arial" panose="020B0604020202020204" pitchFamily="34" charset="0"/>
              </a:rPr>
              <a:t>		</a:t>
            </a:r>
            <a:r>
              <a:rPr lang="en-US" altLang="en-US" sz="1400" dirty="0">
                <a:latin typeface="Arial" panose="020B0604020202020204" pitchFamily="34" charset="0"/>
              </a:rPr>
              <a:t>-  The ability to match or detect differences between colors including shades, 				   brightness and color trends </a:t>
            </a:r>
            <a:br>
              <a:rPr lang="en-US" altLang="en-US" sz="1400" dirty="0">
                <a:latin typeface="Arial" panose="020B0604020202020204" pitchFamily="34" charset="0"/>
              </a:rPr>
            </a:br>
            <a:endParaRPr lang="en-US" altLang="en-US" sz="1400" dirty="0">
              <a:latin typeface="Arial" panose="020B0604020202020204" pitchFamily="34" charset="0"/>
            </a:endParaRPr>
          </a:p>
        </p:txBody>
      </p:sp>
      <p:sp>
        <p:nvSpPr>
          <p:cNvPr id="6156" name="Text Box 12">
            <a:extLst>
              <a:ext uri="{FF2B5EF4-FFF2-40B4-BE49-F238E27FC236}">
                <a16:creationId xmlns:a16="http://schemas.microsoft.com/office/drawing/2014/main" id="{3CCA25CA-33BC-43CE-88F2-CEC31585D4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0" y="3505200"/>
            <a:ext cx="99060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2"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en-US" altLang="en-US" sz="1400" b="1">
                <a:solidFill>
                  <a:srgbClr val="0000FF"/>
                </a:solidFill>
                <a:latin typeface="Arial" panose="020B0604020202020204" pitchFamily="34" charset="0"/>
              </a:rPr>
              <a:t>Computer Skills	</a:t>
            </a:r>
            <a:r>
              <a:rPr lang="en-US" altLang="en-US" sz="1400" b="1">
                <a:latin typeface="Arial" panose="020B0604020202020204" pitchFamily="34" charset="0"/>
              </a:rPr>
              <a:t>	</a:t>
            </a:r>
            <a:r>
              <a:rPr lang="en-US" altLang="en-US" sz="1400">
                <a:latin typeface="Arial" panose="020B0604020202020204" pitchFamily="34" charset="0"/>
              </a:rPr>
              <a:t>-  Working with and understanding widely used industry standard software </a:t>
            </a:r>
          </a:p>
          <a:p>
            <a:pPr lvl="2"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en-US" altLang="en-US" sz="1400">
                <a:latin typeface="Arial" panose="020B0604020202020204" pitchFamily="34" charset="0"/>
              </a:rPr>
              <a:t>                                                           such as Adobe Photoshop, Adobe Illustrator or Corel Draw, Adobe </a:t>
            </a:r>
          </a:p>
          <a:p>
            <a:pPr lvl="2"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en-US" altLang="en-US" sz="1400">
                <a:latin typeface="Arial" panose="020B0604020202020204" pitchFamily="34" charset="0"/>
              </a:rPr>
              <a:t>                                                           In-Design, ImageReady, Acrobat, Quark Express and more.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autoUpdateAnimBg="0"/>
      <p:bldP spid="6151" grpId="0" autoUpdateAnimBg="0"/>
      <p:bldP spid="6153" grpId="0" autoUpdateAnimBg="0"/>
      <p:bldP spid="6154" grpId="0" autoUpdateAnimBg="0"/>
      <p:bldP spid="6155" grpId="0"/>
      <p:bldP spid="6156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7" name="Picture 13">
            <a:extLst>
              <a:ext uri="{FF2B5EF4-FFF2-40B4-BE49-F238E27FC236}">
                <a16:creationId xmlns:a16="http://schemas.microsoft.com/office/drawing/2014/main" id="{5B2A2C82-BA50-49AC-9B72-E7CD2C75F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363" y="533400"/>
            <a:ext cx="1417637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6" name="Picture 12">
            <a:extLst>
              <a:ext uri="{FF2B5EF4-FFF2-40B4-BE49-F238E27FC236}">
                <a16:creationId xmlns:a16="http://schemas.microsoft.com/office/drawing/2014/main" id="{0B66FF16-D0A8-491A-A06A-9EFF63F1C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24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857750"/>
            <a:ext cx="2286000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2" name="Text Box 2">
            <a:extLst>
              <a:ext uri="{FF2B5EF4-FFF2-40B4-BE49-F238E27FC236}">
                <a16:creationId xmlns:a16="http://schemas.microsoft.com/office/drawing/2014/main" id="{8E3F2990-55C9-4D26-8C04-06CD72790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-14067"/>
            <a:ext cx="8001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WHAT IS MOST DETRIMENTAL TO YOU</a:t>
            </a:r>
          </a:p>
        </p:txBody>
      </p:sp>
      <p:sp>
        <p:nvSpPr>
          <p:cNvPr id="16387" name="Text Box 3">
            <a:extLst>
              <a:ext uri="{FF2B5EF4-FFF2-40B4-BE49-F238E27FC236}">
                <a16:creationId xmlns:a16="http://schemas.microsoft.com/office/drawing/2014/main" id="{A2804A9F-C45B-4E25-971E-4F15C0AA86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9537" y="609600"/>
            <a:ext cx="432682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Arial" panose="020B0604020202020204" pitchFamily="34" charset="0"/>
              </a:rPr>
              <a:t>Cell phone use or texting in class.</a:t>
            </a:r>
            <a:endParaRPr lang="en-US" altLang="en-US" sz="2400" b="1" dirty="0"/>
          </a:p>
        </p:txBody>
      </p:sp>
      <p:sp>
        <p:nvSpPr>
          <p:cNvPr id="16388" name="Text Box 4">
            <a:extLst>
              <a:ext uri="{FF2B5EF4-FFF2-40B4-BE49-F238E27FC236}">
                <a16:creationId xmlns:a16="http://schemas.microsoft.com/office/drawing/2014/main" id="{D5BCCEAD-E31D-4872-B59E-1A17EBAC55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219200"/>
            <a:ext cx="65547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Arial" panose="020B0604020202020204" pitchFamily="34" charset="0"/>
              </a:rPr>
              <a:t>Killing time accessing websites that have nothing to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Arial" panose="020B0604020202020204" pitchFamily="34" charset="0"/>
              </a:rPr>
              <a:t>do with our class</a:t>
            </a:r>
            <a:endParaRPr lang="en-US" altLang="en-US" sz="2400" b="1"/>
          </a:p>
        </p:txBody>
      </p:sp>
      <p:sp>
        <p:nvSpPr>
          <p:cNvPr id="16389" name="Text Box 5">
            <a:extLst>
              <a:ext uri="{FF2B5EF4-FFF2-40B4-BE49-F238E27FC236}">
                <a16:creationId xmlns:a16="http://schemas.microsoft.com/office/drawing/2014/main" id="{7AA6DDFE-8762-415D-9A7E-A55B71E72C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209800"/>
            <a:ext cx="6146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Arial" panose="020B0604020202020204" pitchFamily="34" charset="0"/>
              </a:rPr>
              <a:t>Off Task / Not Working / Doing Nothing / Sleeping</a:t>
            </a:r>
            <a:endParaRPr lang="en-US" altLang="en-US" sz="2400" b="1"/>
          </a:p>
        </p:txBody>
      </p:sp>
      <p:sp>
        <p:nvSpPr>
          <p:cNvPr id="16390" name="Text Box 6">
            <a:extLst>
              <a:ext uri="{FF2B5EF4-FFF2-40B4-BE49-F238E27FC236}">
                <a16:creationId xmlns:a16="http://schemas.microsoft.com/office/drawing/2014/main" id="{62A34A65-91B8-443D-A3EE-FA55B0988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2743200"/>
            <a:ext cx="6705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Arial" panose="020B0604020202020204" pitchFamily="34" charset="0"/>
              </a:rPr>
              <a:t>Doing work from another class when you have something to finish here</a:t>
            </a:r>
            <a:endParaRPr lang="en-US" altLang="en-US" sz="2400" b="1" dirty="0"/>
          </a:p>
        </p:txBody>
      </p:sp>
      <p:sp>
        <p:nvSpPr>
          <p:cNvPr id="16391" name="Text Box 7">
            <a:extLst>
              <a:ext uri="{FF2B5EF4-FFF2-40B4-BE49-F238E27FC236}">
                <a16:creationId xmlns:a16="http://schemas.microsoft.com/office/drawing/2014/main" id="{E9FB4ED6-617E-4617-BE92-0AE597E711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7274" y="3597275"/>
            <a:ext cx="7162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Arial" panose="020B0604020202020204" pitchFamily="34" charset="0"/>
              </a:rPr>
              <a:t>Out of your seat, and where you shouldn’t be</a:t>
            </a:r>
            <a:endParaRPr lang="en-US" altLang="en-US" sz="2400" b="1" dirty="0"/>
          </a:p>
        </p:txBody>
      </p:sp>
      <p:sp>
        <p:nvSpPr>
          <p:cNvPr id="16392" name="Text Box 8">
            <a:extLst>
              <a:ext uri="{FF2B5EF4-FFF2-40B4-BE49-F238E27FC236}">
                <a16:creationId xmlns:a16="http://schemas.microsoft.com/office/drawing/2014/main" id="{875E83FF-C070-48D4-A25E-988AAE77D0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4114800"/>
            <a:ext cx="43735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Arial" panose="020B0604020202020204" pitchFamily="34" charset="0"/>
              </a:rPr>
              <a:t>Pre-occupying other students time</a:t>
            </a:r>
            <a:endParaRPr lang="en-US" altLang="en-US" sz="2400" b="1"/>
          </a:p>
        </p:txBody>
      </p:sp>
      <p:sp>
        <p:nvSpPr>
          <p:cNvPr id="16393" name="Text Box 9">
            <a:extLst>
              <a:ext uri="{FF2B5EF4-FFF2-40B4-BE49-F238E27FC236}">
                <a16:creationId xmlns:a16="http://schemas.microsoft.com/office/drawing/2014/main" id="{AA446F28-019E-455A-801F-F8952E263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724400"/>
            <a:ext cx="61753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Arial" panose="020B0604020202020204" pitchFamily="34" charset="0"/>
              </a:rPr>
              <a:t>Talking over me or when I’m addressing the class</a:t>
            </a:r>
            <a:endParaRPr lang="en-US" altLang="en-US" sz="2400" b="1" dirty="0"/>
          </a:p>
        </p:txBody>
      </p:sp>
      <p:sp>
        <p:nvSpPr>
          <p:cNvPr id="16394" name="Text Box 10">
            <a:extLst>
              <a:ext uri="{FF2B5EF4-FFF2-40B4-BE49-F238E27FC236}">
                <a16:creationId xmlns:a16="http://schemas.microsoft.com/office/drawing/2014/main" id="{B81D440D-C063-451B-BAB9-F0DCD4F15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2186" y="5435379"/>
            <a:ext cx="534152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Arial" panose="020B0604020202020204" pitchFamily="34" charset="0"/>
              </a:rPr>
              <a:t>Use of earbuds in class.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Arial" panose="020B0604020202020204" pitchFamily="34" charset="0"/>
              </a:rPr>
              <a:t>Please also, no sunglasses or hoodies up.</a:t>
            </a:r>
            <a:endParaRPr lang="en-US" altLang="en-US" sz="2400" b="1" dirty="0"/>
          </a:p>
        </p:txBody>
      </p:sp>
      <p:pic>
        <p:nvPicPr>
          <p:cNvPr id="16398" name="Picture 14">
            <a:extLst>
              <a:ext uri="{FF2B5EF4-FFF2-40B4-BE49-F238E27FC236}">
                <a16:creationId xmlns:a16="http://schemas.microsoft.com/office/drawing/2014/main" id="{32548ED7-E9C0-445A-8CE7-D7FAAEF5E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1981200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6400" name="Object 16">
            <a:extLst>
              <a:ext uri="{FF2B5EF4-FFF2-40B4-BE49-F238E27FC236}">
                <a16:creationId xmlns:a16="http://schemas.microsoft.com/office/drawing/2014/main" id="{83B4C121-7819-4D26-8576-53448262D25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4572000"/>
          <a:ext cx="175260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6" imgW="3733333" imgH="4825397" progId="Photoshop.Image.9">
                  <p:embed/>
                </p:oleObj>
              </mc:Choice>
              <mc:Fallback>
                <p:oleObj name="Image" r:id="rId6" imgW="3733333" imgH="4825397" progId="Photoshop.Image.9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72000"/>
                        <a:ext cx="1752600" cy="228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401" name="Text Box 17">
            <a:extLst>
              <a:ext uri="{FF2B5EF4-FFF2-40B4-BE49-F238E27FC236}">
                <a16:creationId xmlns:a16="http://schemas.microsoft.com/office/drawing/2014/main" id="{2C8EEE46-D61B-4625-B13C-E7986DD1E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6429345"/>
            <a:ext cx="52806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Arial" panose="020B0604020202020204" pitchFamily="34" charset="0"/>
              </a:rPr>
              <a:t>Excessive, loud, off topic conversations…</a:t>
            </a:r>
            <a:endParaRPr lang="en-US" alt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6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autoUpdateAnimBg="0"/>
      <p:bldP spid="16388" grpId="0" autoUpdateAnimBg="0"/>
      <p:bldP spid="16389" grpId="0" autoUpdateAnimBg="0"/>
      <p:bldP spid="16390" grpId="0" autoUpdateAnimBg="0"/>
      <p:bldP spid="16391" grpId="0" autoUpdateAnimBg="0"/>
      <p:bldP spid="16392" grpId="0" autoUpdateAnimBg="0"/>
      <p:bldP spid="16393" grpId="0" autoUpdateAnimBg="0"/>
      <p:bldP spid="16394" grpId="0" autoUpdateAnimBg="0"/>
      <p:bldP spid="16401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284D5B7-F343-4681-9F1B-DA776C71D2F8}"/>
              </a:ext>
            </a:extLst>
          </p:cNvPr>
          <p:cNvGrpSpPr>
            <a:grpSpLocks/>
          </p:cNvGrpSpPr>
          <p:nvPr/>
        </p:nvGrpSpPr>
        <p:grpSpPr bwMode="auto">
          <a:xfrm>
            <a:off x="1804988" y="1839913"/>
            <a:ext cx="5207000" cy="974725"/>
            <a:chOff x="1297425" y="5483890"/>
            <a:chExt cx="6839330" cy="1317528"/>
          </a:xfrm>
        </p:grpSpPr>
        <p:pic>
          <p:nvPicPr>
            <p:cNvPr id="34836" name="Picture 16" descr="https://s-media-cache-ak0.pinimg.com/236x/02/13/59/021359839c70e5f0edffc6bbccba7a61.jpg">
              <a:extLst>
                <a:ext uri="{FF2B5EF4-FFF2-40B4-BE49-F238E27FC236}">
                  <a16:creationId xmlns:a16="http://schemas.microsoft.com/office/drawing/2014/main" id="{62CDA06A-D5A2-4C60-9DA0-9292F216D9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38" t="20576" r="7207" b="53482"/>
            <a:stretch>
              <a:fillRect/>
            </a:stretch>
          </p:blipFill>
          <p:spPr bwMode="auto">
            <a:xfrm>
              <a:off x="5129175" y="5483890"/>
              <a:ext cx="3007580" cy="1317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37" name="Picture 12" descr="http://img.wallpaperfolder.com/f/4CDB80DFF4F9/800x800px-966064-have-fun-151-08-kb-28-2015-buker.jpg">
              <a:extLst>
                <a:ext uri="{FF2B5EF4-FFF2-40B4-BE49-F238E27FC236}">
                  <a16:creationId xmlns:a16="http://schemas.microsoft.com/office/drawing/2014/main" id="{C0167B87-1796-4542-8D49-A1ED49A469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83" t="16342" r="7654" b="50420"/>
            <a:stretch>
              <a:fillRect/>
            </a:stretch>
          </p:blipFill>
          <p:spPr bwMode="auto">
            <a:xfrm>
              <a:off x="1297425" y="5660993"/>
              <a:ext cx="2512576" cy="1122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38" name="Picture 14" descr="https://s-media-cache-ak0.pinimg.com/236x/d8/63/69/d86369f22d1bb1d7ba77d905ed20ff8e.jpg">
              <a:extLst>
                <a:ext uri="{FF2B5EF4-FFF2-40B4-BE49-F238E27FC236}">
                  <a16:creationId xmlns:a16="http://schemas.microsoft.com/office/drawing/2014/main" id="{92024212-D2CB-4BAE-8628-CCB603692B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44" t="19402" r="9991" b="7085"/>
            <a:stretch>
              <a:fillRect/>
            </a:stretch>
          </p:blipFill>
          <p:spPr bwMode="auto">
            <a:xfrm>
              <a:off x="4003477" y="5588943"/>
              <a:ext cx="1011580" cy="1212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819" name="Text Box 2">
            <a:extLst>
              <a:ext uri="{FF2B5EF4-FFF2-40B4-BE49-F238E27FC236}">
                <a16:creationId xmlns:a16="http://schemas.microsoft.com/office/drawing/2014/main" id="{4EBD6FB2-D893-4436-AEF9-4A1568DBBA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0"/>
            <a:ext cx="8001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HELP YOU HELP YOURSELF</a:t>
            </a:r>
          </a:p>
        </p:txBody>
      </p:sp>
      <p:sp>
        <p:nvSpPr>
          <p:cNvPr id="16388" name="Text Box 4">
            <a:extLst>
              <a:ext uri="{FF2B5EF4-FFF2-40B4-BE49-F238E27FC236}">
                <a16:creationId xmlns:a16="http://schemas.microsoft.com/office/drawing/2014/main" id="{701B9061-186A-46D7-A38A-8FC11E95F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728" y="625042"/>
            <a:ext cx="448468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Arial" panose="020B0604020202020204" pitchFamily="34" charset="0"/>
              </a:rPr>
              <a:t>Challenge yourself. Try new things.</a:t>
            </a:r>
            <a:endParaRPr lang="en-US" altLang="en-US" sz="24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146DA8F-2B07-4558-8995-4B36D19EE29F}"/>
              </a:ext>
            </a:extLst>
          </p:cNvPr>
          <p:cNvGrpSpPr>
            <a:grpSpLocks/>
          </p:cNvGrpSpPr>
          <p:nvPr/>
        </p:nvGrpSpPr>
        <p:grpSpPr bwMode="auto">
          <a:xfrm>
            <a:off x="376238" y="3562350"/>
            <a:ext cx="8234362" cy="1209675"/>
            <a:chOff x="375927" y="2040960"/>
            <a:chExt cx="8234673" cy="1208849"/>
          </a:xfrm>
        </p:grpSpPr>
        <p:pic>
          <p:nvPicPr>
            <p:cNvPr id="34834" name="Picture 6" descr="https://jonathanhilton.files.wordpress.com/2015/10/embrace-the-unknown.jpg">
              <a:extLst>
                <a:ext uri="{FF2B5EF4-FFF2-40B4-BE49-F238E27FC236}">
                  <a16:creationId xmlns:a16="http://schemas.microsoft.com/office/drawing/2014/main" id="{FF0D1417-0B96-4EB8-8DB3-407B2AD1E0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927" y="2040960"/>
              <a:ext cx="1026217" cy="1208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35" name="Text Box 5">
              <a:extLst>
                <a:ext uri="{FF2B5EF4-FFF2-40B4-BE49-F238E27FC236}">
                  <a16:creationId xmlns:a16="http://schemas.microsoft.com/office/drawing/2014/main" id="{A6E3D8BB-C79B-41D2-870D-139BACE26F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9647" y="2519836"/>
              <a:ext cx="7460953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en-US" sz="2000" b="1">
                  <a:latin typeface="Arial" panose="020B0604020202020204" pitchFamily="34" charset="0"/>
                </a:rPr>
                <a:t>Embrace the unknown. The faster, you do the faster you go.</a:t>
              </a:r>
              <a:endParaRPr lang="en-US" altLang="en-US" sz="2400" b="1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D1A5564-36CF-4538-8372-98400FBC0787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5026025"/>
            <a:ext cx="6219825" cy="1801813"/>
            <a:chOff x="180898" y="3415678"/>
            <a:chExt cx="6219902" cy="1801532"/>
          </a:xfrm>
        </p:grpSpPr>
        <p:pic>
          <p:nvPicPr>
            <p:cNvPr id="34832" name="Picture 10" descr="http://moneyfreeworld.eu/wordpress/wp-content/uploads/2015/11/body-and-mind-shaking-hands-sofia-wrangsjo.jpg">
              <a:extLst>
                <a:ext uri="{FF2B5EF4-FFF2-40B4-BE49-F238E27FC236}">
                  <a16:creationId xmlns:a16="http://schemas.microsoft.com/office/drawing/2014/main" id="{6AEE562C-E168-4D9C-89BC-9C72E21AC5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898" y="3415678"/>
              <a:ext cx="1352295" cy="1801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33" name="Text Box 7">
              <a:extLst>
                <a:ext uri="{FF2B5EF4-FFF2-40B4-BE49-F238E27FC236}">
                  <a16:creationId xmlns:a16="http://schemas.microsoft.com/office/drawing/2014/main" id="{3AE2328F-797A-4B5F-A314-936D75BF1E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9826" y="4031494"/>
              <a:ext cx="505097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 b="1">
                  <a:latin typeface="Arial" panose="020B0604020202020204" pitchFamily="34" charset="0"/>
                </a:rPr>
                <a:t>Be here. Be present. Mind and body.</a:t>
              </a:r>
              <a:endParaRPr lang="en-US" altLang="en-US" sz="2400" b="1"/>
            </a:p>
          </p:txBody>
        </p:sp>
      </p:grpSp>
      <p:sp>
        <p:nvSpPr>
          <p:cNvPr id="16392" name="Text Box 8">
            <a:extLst>
              <a:ext uri="{FF2B5EF4-FFF2-40B4-BE49-F238E27FC236}">
                <a16:creationId xmlns:a16="http://schemas.microsoft.com/office/drawing/2014/main" id="{DE4A9C4C-6AEC-41D6-9BDA-D37511FD9C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5900" y="965200"/>
            <a:ext cx="33813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Arial" panose="020B0604020202020204" pitchFamily="34" charset="0"/>
              </a:rPr>
              <a:t>Participate. Get involved.</a:t>
            </a:r>
            <a:endParaRPr lang="en-US" altLang="en-US" sz="2400" b="1"/>
          </a:p>
        </p:txBody>
      </p:sp>
      <p:sp>
        <p:nvSpPr>
          <p:cNvPr id="16393" name="Text Box 9">
            <a:extLst>
              <a:ext uri="{FF2B5EF4-FFF2-40B4-BE49-F238E27FC236}">
                <a16:creationId xmlns:a16="http://schemas.microsoft.com/office/drawing/2014/main" id="{9752FBAD-6412-4AF8-A8E0-2AD141B54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242" y="1493490"/>
            <a:ext cx="73279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Arial" panose="020B0604020202020204" pitchFamily="34" charset="0"/>
              </a:rPr>
              <a:t>Talk about your ideas. Bounce them off people in the class.</a:t>
            </a:r>
            <a:endParaRPr lang="en-US" altLang="en-US" sz="2400" b="1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FCDA3F8-220C-474B-B59E-F5FEA7A1881A}"/>
              </a:ext>
            </a:extLst>
          </p:cNvPr>
          <p:cNvGrpSpPr>
            <a:grpSpLocks/>
          </p:cNvGrpSpPr>
          <p:nvPr/>
        </p:nvGrpSpPr>
        <p:grpSpPr bwMode="auto">
          <a:xfrm>
            <a:off x="2541588" y="2898775"/>
            <a:ext cx="6427787" cy="1147763"/>
            <a:chOff x="2485455" y="1870382"/>
            <a:chExt cx="6428328" cy="1147966"/>
          </a:xfrm>
        </p:grpSpPr>
        <p:pic>
          <p:nvPicPr>
            <p:cNvPr id="34829" name="Picture 4" descr="http://36z9yt2c7y8f2f8nht38fgt3173q.wpengine.netdna-cdn.com/wp-content/uploads/2015/11/PR_Palomino_Pencil_Action_187_F.png">
              <a:extLst>
                <a:ext uri="{FF2B5EF4-FFF2-40B4-BE49-F238E27FC236}">
                  <a16:creationId xmlns:a16="http://schemas.microsoft.com/office/drawing/2014/main" id="{2E9005D8-BB14-4FA8-89A7-358E9827A4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9726" y="1910181"/>
              <a:ext cx="1554057" cy="1087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30" name="Text Box 3">
              <a:extLst>
                <a:ext uri="{FF2B5EF4-FFF2-40B4-BE49-F238E27FC236}">
                  <a16:creationId xmlns:a16="http://schemas.microsoft.com/office/drawing/2014/main" id="{A0C24E24-195B-4C21-9705-15F03C6C54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72700" y="2018731"/>
              <a:ext cx="4653838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b="1" dirty="0">
                  <a:latin typeface="Arial" panose="020B0604020202020204" pitchFamily="34" charset="0"/>
                </a:rPr>
                <a:t>Bring two things with you every day: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i="1" dirty="0">
                  <a:latin typeface="Arial" panose="020B0604020202020204" pitchFamily="34" charset="0"/>
                </a:rPr>
                <a:t>An Open Mind and a Pencil</a:t>
              </a:r>
              <a:endParaRPr lang="en-US" altLang="en-US" sz="2400" i="1" dirty="0"/>
            </a:p>
          </p:txBody>
        </p:sp>
        <p:pic>
          <p:nvPicPr>
            <p:cNvPr id="34831" name="Picture 2" descr="https://s-media-cache-ak0.pinimg.com/564x/bc/10/31/bc10315526e81dfcbc1240f5303ec86d.jpg">
              <a:extLst>
                <a:ext uri="{FF2B5EF4-FFF2-40B4-BE49-F238E27FC236}">
                  <a16:creationId xmlns:a16="http://schemas.microsoft.com/office/drawing/2014/main" id="{57302337-17AC-4283-929C-7D59B99512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5455" y="1870382"/>
              <a:ext cx="923046" cy="1147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FD3251E-F3B6-4CD7-B165-7F49CAD89DCD}"/>
              </a:ext>
            </a:extLst>
          </p:cNvPr>
          <p:cNvGrpSpPr>
            <a:grpSpLocks/>
          </p:cNvGrpSpPr>
          <p:nvPr/>
        </p:nvGrpSpPr>
        <p:grpSpPr bwMode="auto">
          <a:xfrm>
            <a:off x="1701800" y="4746625"/>
            <a:ext cx="6896100" cy="2070100"/>
            <a:chOff x="1702558" y="4747004"/>
            <a:chExt cx="6895752" cy="2069309"/>
          </a:xfrm>
        </p:grpSpPr>
        <p:sp>
          <p:nvSpPr>
            <p:cNvPr id="34827" name="Text Box 6">
              <a:extLst>
                <a:ext uri="{FF2B5EF4-FFF2-40B4-BE49-F238E27FC236}">
                  <a16:creationId xmlns:a16="http://schemas.microsoft.com/office/drawing/2014/main" id="{37A910E5-3657-4FE3-8B61-8595B0F351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02558" y="4747004"/>
              <a:ext cx="6843932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b="1">
                  <a:latin typeface="Arial" panose="020B0604020202020204" pitchFamily="34" charset="0"/>
                </a:rPr>
                <a:t>Help someone else. Show them a technique or website or band or drawing style.</a:t>
              </a:r>
              <a:endParaRPr lang="en-US" altLang="en-US" sz="2400" b="1"/>
            </a:p>
          </p:txBody>
        </p:sp>
        <p:pic>
          <p:nvPicPr>
            <p:cNvPr id="34828" name="Picture 8" descr="http://bryantmcgill.com/uploads/images/blog/unknown-author-boarder-always-help-someone-4d9h.jpg">
              <a:extLst>
                <a:ext uri="{FF2B5EF4-FFF2-40B4-BE49-F238E27FC236}">
                  <a16:creationId xmlns:a16="http://schemas.microsoft.com/office/drawing/2014/main" id="{42DEDF45-A537-4026-8E85-890CF83741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0565" y="5138568"/>
              <a:ext cx="1677745" cy="1677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  <p:bldP spid="16392" grpId="0"/>
      <p:bldP spid="1639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8D251FA-FFAC-425D-B0C8-1A55A7955049}"/>
              </a:ext>
            </a:extLst>
          </p:cNvPr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1990" name="Text Box 6">
            <a:extLst>
              <a:ext uri="{FF2B5EF4-FFF2-40B4-BE49-F238E27FC236}">
                <a16:creationId xmlns:a16="http://schemas.microsoft.com/office/drawing/2014/main" id="{65ADCCFF-A9A4-4FAF-A924-05C2EAC99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0862" y="4495321"/>
            <a:ext cx="2962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chemeClr val="bg1"/>
                </a:solidFill>
                <a:latin typeface="Arial" panose="020B0604020202020204" pitchFamily="34" charset="0"/>
              </a:rPr>
              <a:t>Are you ready to start?</a:t>
            </a:r>
          </a:p>
        </p:txBody>
      </p:sp>
      <p:sp>
        <p:nvSpPr>
          <p:cNvPr id="41991" name="Rectangle 7">
            <a:extLst>
              <a:ext uri="{FF2B5EF4-FFF2-40B4-BE49-F238E27FC236}">
                <a16:creationId xmlns:a16="http://schemas.microsoft.com/office/drawing/2014/main" id="{16900421-5494-4EE5-BB8E-A54624DBBD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1" y="4991894"/>
            <a:ext cx="444384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chemeClr val="bg1"/>
                </a:solidFill>
                <a:latin typeface="Arial" panose="020B0604020202020204" pitchFamily="34" charset="0"/>
              </a:rPr>
              <a:t>Take advantage of opportunities.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chemeClr val="bg1"/>
                </a:solidFill>
                <a:latin typeface="Arial" panose="020B0604020202020204" pitchFamily="34" charset="0"/>
              </a:rPr>
              <a:t>Have fun. Get weird. Learn new everything.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chemeClr val="bg1"/>
                </a:solidFill>
                <a:latin typeface="Arial" panose="020B0604020202020204" pitchFamily="34" charset="0"/>
              </a:rPr>
              <a:t>Know when to listen.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chemeClr val="bg1"/>
                </a:solidFill>
                <a:latin typeface="Arial" panose="020B0604020202020204" pitchFamily="34" charset="0"/>
              </a:rPr>
              <a:t>Let your artwork change you.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chemeClr val="bg1"/>
                </a:solidFill>
                <a:latin typeface="Arial" panose="020B0604020202020204" pitchFamily="34" charset="0"/>
              </a:rPr>
              <a:t>I hope you enjoy the class!</a:t>
            </a:r>
          </a:p>
        </p:txBody>
      </p:sp>
      <p:pic>
        <p:nvPicPr>
          <p:cNvPr id="8" name="Picture 7" descr="A person with the mouth open&#10;&#10;Description automatically generated with low confidence">
            <a:extLst>
              <a:ext uri="{FF2B5EF4-FFF2-40B4-BE49-F238E27FC236}">
                <a16:creationId xmlns:a16="http://schemas.microsoft.com/office/drawing/2014/main" id="{98EE73E9-DC6A-4915-84F3-97DBC8C863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659" y="152400"/>
            <a:ext cx="5657631" cy="42432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0" grpId="0" autoUpdateAnimBg="0"/>
      <p:bldP spid="4199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>
            <a:extLst>
              <a:ext uri="{FF2B5EF4-FFF2-40B4-BE49-F238E27FC236}">
                <a16:creationId xmlns:a16="http://schemas.microsoft.com/office/drawing/2014/main" id="{AAD7333D-E58B-4567-B1DC-A88D74AB51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04800"/>
            <a:ext cx="8458200" cy="6413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WHAT IS COMMERCIAL ARTS ?</a:t>
            </a:r>
            <a:endParaRPr lang="en-US" altLang="en-US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195" name="Text Box 3">
            <a:extLst>
              <a:ext uri="{FF2B5EF4-FFF2-40B4-BE49-F238E27FC236}">
                <a16:creationId xmlns:a16="http://schemas.microsoft.com/office/drawing/2014/main" id="{59EDCA56-133B-429C-9669-2A6462309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914400"/>
            <a:ext cx="8534400" cy="3968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Any artwork associated with commerce or promotion</a:t>
            </a:r>
          </a:p>
        </p:txBody>
      </p:sp>
      <p:sp>
        <p:nvSpPr>
          <p:cNvPr id="8205" name="Text Box 13">
            <a:extLst>
              <a:ext uri="{FF2B5EF4-FFF2-40B4-BE49-F238E27FC236}">
                <a16:creationId xmlns:a16="http://schemas.microsoft.com/office/drawing/2014/main" id="{C917D223-86AC-4F85-A161-E8A99CF1A4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133600"/>
            <a:ext cx="8458200" cy="6413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WHAT EXACTLY DOES THIS MEAN ?</a:t>
            </a:r>
            <a:endParaRPr lang="en-US" altLang="en-US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206" name="Text Box 14">
            <a:extLst>
              <a:ext uri="{FF2B5EF4-FFF2-40B4-BE49-F238E27FC236}">
                <a16:creationId xmlns:a16="http://schemas.microsoft.com/office/drawing/2014/main" id="{82B0EC81-3C76-40CC-9228-B1C75568B7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819400"/>
            <a:ext cx="8259763" cy="233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Your job as a designer in this class will be to </a:t>
            </a:r>
            <a:r>
              <a:rPr lang="en-US" altLang="en-US" sz="2000" b="1">
                <a:latin typeface="Arial" panose="020B0604020202020204" pitchFamily="34" charset="0"/>
              </a:rPr>
              <a:t>clearly</a:t>
            </a:r>
            <a:r>
              <a:rPr lang="en-US" altLang="en-US" sz="2000">
                <a:latin typeface="Arial" panose="020B0604020202020204" pitchFamily="34" charset="0"/>
              </a:rPr>
              <a:t> (and as </a:t>
            </a:r>
            <a:r>
              <a:rPr lang="en-US" altLang="en-US" sz="2000" b="1">
                <a:latin typeface="Arial" panose="020B0604020202020204" pitchFamily="34" charset="0"/>
              </a:rPr>
              <a:t>precisely</a:t>
            </a:r>
            <a:endParaRPr lang="en-US" altLang="en-US" sz="2000"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 as possible) illustrate your point </a:t>
            </a:r>
            <a:r>
              <a:rPr lang="en-US" altLang="en-US" sz="2000" b="1" i="1" u="sng">
                <a:latin typeface="Arial" panose="020B0604020202020204" pitchFamily="34" charset="0"/>
              </a:rPr>
              <a:t>visually</a:t>
            </a:r>
            <a:r>
              <a:rPr lang="en-US" altLang="en-US" sz="2000">
                <a:latin typeface="Arial" panose="020B0604020202020204" pitchFamily="34" charset="0"/>
              </a:rPr>
              <a:t> rather than </a:t>
            </a:r>
            <a:r>
              <a:rPr lang="en-US" altLang="en-US" sz="2000" b="1" i="1" u="sng">
                <a:latin typeface="Arial" panose="020B0604020202020204" pitchFamily="34" charset="0"/>
              </a:rPr>
              <a:t>verbally</a:t>
            </a:r>
            <a:r>
              <a:rPr lang="en-US" altLang="en-US" sz="2000">
                <a:latin typeface="Arial" panose="020B0604020202020204" pitchFamily="34" charset="0"/>
              </a:rPr>
              <a:t>.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700"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Attention spans of consumers and people you are designing things for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are growing shorter and shorter. Therefore, it is necessary for you to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create commercial artwork which includes any combination of clever,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engaging, clear, easy to understand, humorous or serious artwork, text,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messages and imagery.</a:t>
            </a: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utoUpdateAnimBg="0"/>
      <p:bldP spid="8205" grpId="0" autoUpdateAnimBg="0"/>
      <p:bldP spid="8206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Rectangle 5">
            <a:extLst>
              <a:ext uri="{FF2B5EF4-FFF2-40B4-BE49-F238E27FC236}">
                <a16:creationId xmlns:a16="http://schemas.microsoft.com/office/drawing/2014/main" id="{E7B9094F-5CC4-42CA-B504-9C22061B6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533400"/>
            <a:ext cx="7348487" cy="46166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Artwork associated with commerce or promotion</a:t>
            </a:r>
            <a:endParaRPr lang="en-US" alt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2774" name="Text Box 6">
            <a:extLst>
              <a:ext uri="{FF2B5EF4-FFF2-40B4-BE49-F238E27FC236}">
                <a16:creationId xmlns:a16="http://schemas.microsoft.com/office/drawing/2014/main" id="{3DEAB873-28F4-42ED-ACE8-BE651D2DB2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0"/>
            <a:ext cx="5257800" cy="5794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COMMERCIAL ART IS...</a:t>
            </a:r>
            <a:endParaRPr lang="en-US" altLang="en-US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7172" name="Picture 15">
            <a:extLst>
              <a:ext uri="{FF2B5EF4-FFF2-40B4-BE49-F238E27FC236}">
                <a16:creationId xmlns:a16="http://schemas.microsoft.com/office/drawing/2014/main" id="{4475F0CA-667B-45D6-9E1A-96B3F7B29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8" y="1066800"/>
            <a:ext cx="4000500" cy="5710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16">
            <a:extLst>
              <a:ext uri="{FF2B5EF4-FFF2-40B4-BE49-F238E27FC236}">
                <a16:creationId xmlns:a16="http://schemas.microsoft.com/office/drawing/2014/main" id="{2D0D57B6-E52D-4833-A235-4B8F63EED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8" r="4294" b="3185"/>
          <a:stretch>
            <a:fillRect/>
          </a:stretch>
        </p:blipFill>
        <p:spPr bwMode="auto">
          <a:xfrm>
            <a:off x="6172200" y="1066800"/>
            <a:ext cx="29718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17">
            <a:extLst>
              <a:ext uri="{FF2B5EF4-FFF2-40B4-BE49-F238E27FC236}">
                <a16:creationId xmlns:a16="http://schemas.microsoft.com/office/drawing/2014/main" id="{9C07B037-C849-43CF-A6F0-B859C11A2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572000"/>
            <a:ext cx="2286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18">
            <a:extLst>
              <a:ext uri="{FF2B5EF4-FFF2-40B4-BE49-F238E27FC236}">
                <a16:creationId xmlns:a16="http://schemas.microsoft.com/office/drawing/2014/main" id="{DD88D39A-0C6A-48C2-9A2A-0771B5528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084" y="4147146"/>
            <a:ext cx="2779989" cy="2630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19">
            <a:extLst>
              <a:ext uri="{FF2B5EF4-FFF2-40B4-BE49-F238E27FC236}">
                <a16:creationId xmlns:a16="http://schemas.microsoft.com/office/drawing/2014/main" id="{7155E266-EB7F-4C75-8921-B7DB6F9F1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112838"/>
            <a:ext cx="2124075" cy="323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3" grpId="0" animBg="1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66"/>
            </a:gs>
            <a:gs pos="100000">
              <a:srgbClr val="FFFFE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>
            <a:extLst>
              <a:ext uri="{FF2B5EF4-FFF2-40B4-BE49-F238E27FC236}">
                <a16:creationId xmlns:a16="http://schemas.microsoft.com/office/drawing/2014/main" id="{135C41DE-9276-48AC-9F77-3B4576ED58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304800"/>
            <a:ext cx="9296400" cy="5794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COMMERCIAL ARTISTS CREATE</a:t>
            </a:r>
            <a:endParaRPr lang="en-US" alt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077" name="Text Box 5">
            <a:extLst>
              <a:ext uri="{FF2B5EF4-FFF2-40B4-BE49-F238E27FC236}">
                <a16:creationId xmlns:a16="http://schemas.microsoft.com/office/drawing/2014/main" id="{3FA3AEBF-EE57-4FAC-A621-452A2A8A81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914400"/>
            <a:ext cx="7924800" cy="338296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72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Book" panose="020B0503020102020204" pitchFamily="34" charset="0"/>
              </a:rPr>
              <a:t>The visual part in communicating a message</a:t>
            </a:r>
          </a:p>
        </p:txBody>
      </p:sp>
      <p:pic>
        <p:nvPicPr>
          <p:cNvPr id="9220" name="Picture 7">
            <a:extLst>
              <a:ext uri="{FF2B5EF4-FFF2-40B4-BE49-F238E27FC236}">
                <a16:creationId xmlns:a16="http://schemas.microsoft.com/office/drawing/2014/main" id="{1978409F-7E0A-4B92-A9BB-E4C81E05D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64038"/>
            <a:ext cx="3733800" cy="249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7" name="Text Box 7">
            <a:extLst>
              <a:ext uri="{FF2B5EF4-FFF2-40B4-BE49-F238E27FC236}">
                <a16:creationId xmlns:a16="http://schemas.microsoft.com/office/drawing/2014/main" id="{BE0D9F09-BBEF-41E5-AC13-CE2F0E2C2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14400"/>
            <a:ext cx="9144000" cy="519113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 i="1">
                <a:solidFill>
                  <a:srgbClr val="6600FF"/>
                </a:solidFill>
              </a:rPr>
              <a:t>“The visual part in communicating a message…”</a:t>
            </a:r>
            <a:endParaRPr lang="en-US" altLang="en-US" sz="2800" b="1">
              <a:solidFill>
                <a:srgbClr val="6600FF"/>
              </a:solidFill>
            </a:endParaRPr>
          </a:p>
        </p:txBody>
      </p:sp>
      <p:sp>
        <p:nvSpPr>
          <p:cNvPr id="61448" name="Text Box 8">
            <a:extLst>
              <a:ext uri="{FF2B5EF4-FFF2-40B4-BE49-F238E27FC236}">
                <a16:creationId xmlns:a16="http://schemas.microsoft.com/office/drawing/2014/main" id="{59C5812D-3F30-4776-B746-30BCEFA2A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304800"/>
            <a:ext cx="7162800" cy="5794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COMMERCIAL ARTISTS CREATE</a:t>
            </a:r>
            <a:endParaRPr lang="en-US" altLang="en-US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1449" name="Rectangle 9">
            <a:extLst>
              <a:ext uri="{FF2B5EF4-FFF2-40B4-BE49-F238E27FC236}">
                <a16:creationId xmlns:a16="http://schemas.microsoft.com/office/drawing/2014/main" id="{DEF27A8D-9417-48DD-A914-ABE663DA9A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1752600"/>
            <a:ext cx="5334000" cy="6413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8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What message is being communicated in this poster?</a:t>
            </a:r>
          </a:p>
        </p:txBody>
      </p:sp>
      <p:sp>
        <p:nvSpPr>
          <p:cNvPr id="61450" name="Rectangle 10">
            <a:extLst>
              <a:ext uri="{FF2B5EF4-FFF2-40B4-BE49-F238E27FC236}">
                <a16:creationId xmlns:a16="http://schemas.microsoft.com/office/drawing/2014/main" id="{F700E3B3-4466-44C0-B2BE-83FC798771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5188" y="3214688"/>
            <a:ext cx="5662612" cy="3667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A commercial artists was responsible for creating:</a:t>
            </a:r>
          </a:p>
        </p:txBody>
      </p:sp>
      <p:sp>
        <p:nvSpPr>
          <p:cNvPr id="61452" name="Rectangle 12">
            <a:extLst>
              <a:ext uri="{FF2B5EF4-FFF2-40B4-BE49-F238E27FC236}">
                <a16:creationId xmlns:a16="http://schemas.microsoft.com/office/drawing/2014/main" id="{B9D62B1F-3A43-4710-9BB4-2F0A7EBFC3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657600"/>
            <a:ext cx="3657600" cy="17399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  <a:defRPr/>
            </a:pPr>
            <a:r>
              <a:rPr lang="en-US" altLang="en-US" sz="1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The headline</a:t>
            </a:r>
          </a:p>
          <a:p>
            <a:pPr>
              <a:buFontTx/>
              <a:buChar char="•"/>
              <a:defRPr/>
            </a:pPr>
            <a:r>
              <a:rPr lang="en-US" altLang="en-US" sz="1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Color combination</a:t>
            </a:r>
          </a:p>
          <a:p>
            <a:pPr>
              <a:buFontTx/>
              <a:buChar char="•"/>
              <a:defRPr/>
            </a:pPr>
            <a:r>
              <a:rPr lang="en-US" altLang="en-US" sz="1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Chose the fonts</a:t>
            </a:r>
          </a:p>
          <a:p>
            <a:pPr>
              <a:buFontTx/>
              <a:buChar char="•"/>
              <a:defRPr/>
            </a:pPr>
            <a:r>
              <a:rPr lang="en-US" altLang="en-US" sz="1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Created or found the artwork</a:t>
            </a:r>
          </a:p>
          <a:p>
            <a:pPr>
              <a:buFontTx/>
              <a:buChar char="•"/>
              <a:defRPr/>
            </a:pPr>
            <a:r>
              <a:rPr lang="en-US" altLang="en-US" sz="1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Typeset the entire thing</a:t>
            </a:r>
          </a:p>
          <a:p>
            <a:pPr>
              <a:buFontTx/>
              <a:buChar char="•"/>
              <a:defRPr/>
            </a:pPr>
            <a:r>
              <a:rPr lang="en-US" altLang="en-US" sz="1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Laid out the entire design</a:t>
            </a:r>
          </a:p>
        </p:txBody>
      </p:sp>
      <p:pic>
        <p:nvPicPr>
          <p:cNvPr id="11271" name="Picture 2">
            <a:extLst>
              <a:ext uri="{FF2B5EF4-FFF2-40B4-BE49-F238E27FC236}">
                <a16:creationId xmlns:a16="http://schemas.microsoft.com/office/drawing/2014/main" id="{62D19B8C-DCF3-4F65-BDBB-34C4F9D23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619250"/>
            <a:ext cx="3284537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7" grpId="0" animBg="1" autoUpdateAnimBg="0"/>
      <p:bldP spid="61449" grpId="0" autoUpdateAnimBg="0"/>
      <p:bldP spid="61450" grpId="0" autoUpdateAnimBg="0"/>
      <p:bldP spid="61452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76CC10F9-9827-479A-9876-551A2295EC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92075"/>
            <a:ext cx="8458200" cy="8223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By the end of the 18 weeks, you should be able to: </a:t>
            </a:r>
          </a:p>
          <a:p>
            <a:pPr>
              <a:defRPr/>
            </a:pPr>
            <a:r>
              <a:rPr lang="en-US" altLang="en-US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Describe</a:t>
            </a:r>
            <a:r>
              <a:rPr lang="en-US" alt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what commercial arts is and how it’s created</a:t>
            </a:r>
          </a:p>
        </p:txBody>
      </p:sp>
      <p:sp>
        <p:nvSpPr>
          <p:cNvPr id="44038" name="Rectangle 6">
            <a:extLst>
              <a:ext uri="{FF2B5EF4-FFF2-40B4-BE49-F238E27FC236}">
                <a16:creationId xmlns:a16="http://schemas.microsoft.com/office/drawing/2014/main" id="{9142AC67-D912-4863-9042-0B94D76C5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43000"/>
            <a:ext cx="8382000" cy="83026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Explain</a:t>
            </a:r>
            <a:r>
              <a:rPr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dirty="0">
                <a:latin typeface="Arial" panose="020B0604020202020204" pitchFamily="34" charset="0"/>
              </a:rPr>
              <a:t>specifics of how artwork is created using the design process</a:t>
            </a:r>
          </a:p>
        </p:txBody>
      </p:sp>
      <p:sp>
        <p:nvSpPr>
          <p:cNvPr id="44039" name="Rectangle 7">
            <a:extLst>
              <a:ext uri="{FF2B5EF4-FFF2-40B4-BE49-F238E27FC236}">
                <a16:creationId xmlns:a16="http://schemas.microsoft.com/office/drawing/2014/main" id="{C59DC486-5AD7-41CB-B44A-92885096A0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2133600"/>
            <a:ext cx="8001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b="1" dirty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Analyze </a:t>
            </a:r>
            <a:r>
              <a:rPr lang="en-US" altLang="en-US" dirty="0">
                <a:latin typeface="Arial" panose="020B0604020202020204" pitchFamily="34" charset="0"/>
              </a:rPr>
              <a:t>industry rules about how this industry works</a:t>
            </a:r>
          </a:p>
        </p:txBody>
      </p:sp>
      <p:sp>
        <p:nvSpPr>
          <p:cNvPr id="44040" name="Rectangle 8">
            <a:extLst>
              <a:ext uri="{FF2B5EF4-FFF2-40B4-BE49-F238E27FC236}">
                <a16:creationId xmlns:a16="http://schemas.microsoft.com/office/drawing/2014/main" id="{4D66A60F-E05B-4C65-AF66-56D7187151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43200"/>
            <a:ext cx="8077200" cy="83026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b="1" dirty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Reason </a:t>
            </a:r>
            <a:r>
              <a:rPr lang="en-US" altLang="en-US" dirty="0">
                <a:latin typeface="Arial" panose="020B0604020202020204" pitchFamily="34" charset="0"/>
              </a:rPr>
              <a:t>your way through problems in the class projects based on what you have studied and practiced. </a:t>
            </a:r>
          </a:p>
        </p:txBody>
      </p:sp>
      <p:sp>
        <p:nvSpPr>
          <p:cNvPr id="44041" name="Rectangle 9">
            <a:extLst>
              <a:ext uri="{FF2B5EF4-FFF2-40B4-BE49-F238E27FC236}">
                <a16:creationId xmlns:a16="http://schemas.microsoft.com/office/drawing/2014/main" id="{17021040-DAA6-482E-A320-66E243879D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4114800"/>
            <a:ext cx="8077200" cy="12001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b="1" dirty="0">
                <a:solidFill>
                  <a:srgbClr val="66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Prove </a:t>
            </a:r>
            <a:r>
              <a:rPr lang="en-US" altLang="en-US" dirty="0">
                <a:latin typeface="Arial" panose="020B0604020202020204" pitchFamily="34" charset="0"/>
              </a:rPr>
              <a:t>by practical applications that you have a solid, basic understanding of commercial arts and at least three to five areas of it common to the industry</a:t>
            </a:r>
          </a:p>
        </p:txBody>
      </p:sp>
      <p:sp>
        <p:nvSpPr>
          <p:cNvPr id="44042" name="Rectangle 10">
            <a:extLst>
              <a:ext uri="{FF2B5EF4-FFF2-40B4-BE49-F238E27FC236}">
                <a16:creationId xmlns:a16="http://schemas.microsoft.com/office/drawing/2014/main" id="{71D912E7-8881-4298-B99B-3DF113FC6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5562600"/>
            <a:ext cx="8610600" cy="83026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b="1" dirty="0">
                <a:solidFill>
                  <a:srgbClr val="00CC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Apply</a:t>
            </a:r>
            <a:r>
              <a:rPr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dirty="0">
                <a:latin typeface="Arial" panose="020B0604020202020204" pitchFamily="34" charset="0"/>
              </a:rPr>
              <a:t>what you have learned to a final project which will incorporate many of the skills taught during the semester.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4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44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 autoUpdateAnimBg="0"/>
      <p:bldP spid="44038" grpId="0"/>
      <p:bldP spid="44039" grpId="0"/>
      <p:bldP spid="44040" grpId="0"/>
      <p:bldP spid="44041" grpId="0"/>
      <p:bldP spid="440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537F2AB3-38C9-4E95-8772-5D927C06B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81000" y="258763"/>
            <a:ext cx="9144000" cy="57943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b="1" dirty="0">
                <a:latin typeface="Arial" panose="020B0604020202020204" pitchFamily="34" charset="0"/>
              </a:rPr>
              <a:t>            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Careers in Commercial Art include:</a:t>
            </a:r>
            <a:endParaRPr lang="en-US" altLang="en-US" b="1" dirty="0">
              <a:latin typeface="Arial" panose="020B0604020202020204" pitchFamily="34" charset="0"/>
            </a:endParaRP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11C7701F-1878-4034-BBC1-E915383F24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6776" y="914400"/>
            <a:ext cx="4392549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2" algn="ctr">
              <a:spcBef>
                <a:spcPct val="0"/>
              </a:spcBef>
              <a:buFont typeface="Symbol" panose="05050102010706020507" pitchFamily="18" charset="2"/>
              <a:buChar char="·"/>
            </a:pPr>
            <a:r>
              <a:rPr lang="en-US" altLang="en-US" b="1" dirty="0">
                <a:latin typeface="Arial" panose="020B0604020202020204" pitchFamily="34" charset="0"/>
              </a:rPr>
              <a:t>Web Designers</a:t>
            </a:r>
          </a:p>
          <a:p>
            <a:pPr lvl="2" algn="ctr">
              <a:spcBef>
                <a:spcPct val="0"/>
              </a:spcBef>
              <a:buFont typeface="Symbol" panose="05050102010706020507" pitchFamily="18" charset="2"/>
              <a:buChar char="·"/>
            </a:pPr>
            <a:r>
              <a:rPr lang="en-US" altLang="en-US" b="1" dirty="0">
                <a:latin typeface="Arial" panose="020B0604020202020204" pitchFamily="34" charset="0"/>
              </a:rPr>
              <a:t>Graphic Artists</a:t>
            </a:r>
          </a:p>
          <a:p>
            <a:pPr lvl="2" algn="ctr">
              <a:spcBef>
                <a:spcPct val="0"/>
              </a:spcBef>
              <a:buFont typeface="Symbol" panose="05050102010706020507" pitchFamily="18" charset="2"/>
              <a:buChar char="·"/>
            </a:pPr>
            <a:r>
              <a:rPr lang="en-US" altLang="en-US" b="1" dirty="0">
                <a:latin typeface="Arial" panose="020B0604020202020204" pitchFamily="34" charset="0"/>
              </a:rPr>
              <a:t>Illustrators</a:t>
            </a:r>
          </a:p>
          <a:p>
            <a:pPr lvl="2" algn="ctr">
              <a:spcBef>
                <a:spcPct val="0"/>
              </a:spcBef>
              <a:buFont typeface="Symbol" panose="05050102010706020507" pitchFamily="18" charset="2"/>
              <a:buChar char="·"/>
            </a:pPr>
            <a:r>
              <a:rPr lang="en-US" altLang="en-US" b="1" dirty="0">
                <a:latin typeface="Arial" panose="020B0604020202020204" pitchFamily="34" charset="0"/>
              </a:rPr>
              <a:t>Cartoonists</a:t>
            </a:r>
          </a:p>
          <a:p>
            <a:pPr lvl="2" algn="ctr">
              <a:spcBef>
                <a:spcPct val="0"/>
              </a:spcBef>
              <a:buFont typeface="Symbol" panose="05050102010706020507" pitchFamily="18" charset="2"/>
              <a:buChar char="·"/>
            </a:pPr>
            <a:r>
              <a:rPr lang="en-US" altLang="en-US" b="1" dirty="0">
                <a:latin typeface="Arial" panose="020B0604020202020204" pitchFamily="34" charset="0"/>
              </a:rPr>
              <a:t>UI/UX Designers</a:t>
            </a:r>
          </a:p>
          <a:p>
            <a:pPr lvl="2" algn="ctr">
              <a:spcBef>
                <a:spcPct val="0"/>
              </a:spcBef>
              <a:buFont typeface="Symbol" panose="05050102010706020507" pitchFamily="18" charset="2"/>
              <a:buChar char="·"/>
            </a:pPr>
            <a:r>
              <a:rPr lang="en-US" altLang="en-US" b="1" dirty="0">
                <a:latin typeface="Arial" panose="020B0604020202020204" pitchFamily="34" charset="0"/>
              </a:rPr>
              <a:t>Icon Set Design</a:t>
            </a:r>
          </a:p>
          <a:p>
            <a:pPr lvl="2" algn="ctr">
              <a:spcBef>
                <a:spcPct val="0"/>
              </a:spcBef>
              <a:buFont typeface="Symbol" panose="05050102010706020507" pitchFamily="18" charset="2"/>
              <a:buChar char="·"/>
            </a:pPr>
            <a:r>
              <a:rPr lang="en-US" altLang="en-US" b="1" dirty="0">
                <a:latin typeface="Arial" panose="020B0604020202020204" pitchFamily="34" charset="0"/>
              </a:rPr>
              <a:t>Printing Industry</a:t>
            </a:r>
          </a:p>
          <a:p>
            <a:pPr lvl="2" algn="ctr">
              <a:spcBef>
                <a:spcPct val="0"/>
              </a:spcBef>
              <a:buFont typeface="Symbol" panose="05050102010706020507" pitchFamily="18" charset="2"/>
              <a:buChar char="·"/>
            </a:pPr>
            <a:r>
              <a:rPr lang="en-US" altLang="en-US" b="1" dirty="0">
                <a:latin typeface="Arial" panose="020B0604020202020204" pitchFamily="34" charset="0"/>
              </a:rPr>
              <a:t>Package Designers</a:t>
            </a:r>
          </a:p>
          <a:p>
            <a:pPr lvl="2" algn="ctr">
              <a:spcBef>
                <a:spcPct val="0"/>
              </a:spcBef>
              <a:buFont typeface="Symbol" panose="05050102010706020507" pitchFamily="18" charset="2"/>
              <a:buChar char="·"/>
            </a:pPr>
            <a:r>
              <a:rPr lang="en-US" altLang="en-US" b="1" dirty="0">
                <a:latin typeface="Arial" panose="020B0604020202020204" pitchFamily="34" charset="0"/>
              </a:rPr>
              <a:t>Set Designers</a:t>
            </a:r>
          </a:p>
          <a:p>
            <a:pPr lvl="2" algn="ctr">
              <a:spcBef>
                <a:spcPct val="0"/>
              </a:spcBef>
              <a:buFont typeface="Symbol" panose="05050102010706020507" pitchFamily="18" charset="2"/>
              <a:buChar char="·"/>
            </a:pPr>
            <a:r>
              <a:rPr lang="en-US" altLang="en-US" b="1" dirty="0">
                <a:latin typeface="Arial" panose="020B0604020202020204" pitchFamily="34" charset="0"/>
              </a:rPr>
              <a:t>Art Directors</a:t>
            </a:r>
          </a:p>
          <a:p>
            <a:pPr lvl="2" algn="ctr">
              <a:spcBef>
                <a:spcPct val="0"/>
              </a:spcBef>
              <a:buFont typeface="Symbol" panose="05050102010706020507" pitchFamily="18" charset="2"/>
              <a:buChar char="·"/>
            </a:pPr>
            <a:r>
              <a:rPr lang="en-US" altLang="en-US" b="1" dirty="0">
                <a:latin typeface="Arial" panose="020B0604020202020204" pitchFamily="34" charset="0"/>
              </a:rPr>
              <a:t>Photographers</a:t>
            </a:r>
          </a:p>
          <a:p>
            <a:pPr lvl="2" algn="ctr">
              <a:spcBef>
                <a:spcPct val="0"/>
              </a:spcBef>
              <a:buFont typeface="Symbol" panose="05050102010706020507" pitchFamily="18" charset="2"/>
              <a:buChar char="·"/>
            </a:pPr>
            <a:r>
              <a:rPr lang="en-US" altLang="en-US" b="1" dirty="0">
                <a:latin typeface="Arial" panose="020B0604020202020204" pitchFamily="34" charset="0"/>
              </a:rPr>
              <a:t>Digital Illustrators</a:t>
            </a:r>
          </a:p>
          <a:p>
            <a:pPr lvl="2" algn="ctr">
              <a:spcBef>
                <a:spcPct val="0"/>
              </a:spcBef>
              <a:buFont typeface="Symbol" panose="05050102010706020507" pitchFamily="18" charset="2"/>
              <a:buChar char="·"/>
            </a:pPr>
            <a:r>
              <a:rPr lang="en-US" altLang="en-US" b="1" dirty="0">
                <a:latin typeface="Arial" panose="020B0604020202020204" pitchFamily="34" charset="0"/>
              </a:rPr>
              <a:t>Billboard Artists</a:t>
            </a:r>
          </a:p>
          <a:p>
            <a:pPr lvl="2" algn="ctr">
              <a:spcBef>
                <a:spcPct val="0"/>
              </a:spcBef>
              <a:buFont typeface="Symbol" panose="05050102010706020507" pitchFamily="18" charset="2"/>
              <a:buChar char="·"/>
            </a:pPr>
            <a:r>
              <a:rPr lang="en-US" altLang="en-US" b="1" dirty="0">
                <a:latin typeface="Arial" panose="020B0604020202020204" pitchFamily="34" charset="0"/>
              </a:rPr>
              <a:t>App Design Branding</a:t>
            </a:r>
            <a:endParaRPr lang="en-US" altLang="en-US" sz="20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1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1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1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1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1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1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1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1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1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10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10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10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10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10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10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10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10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10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10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10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10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10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10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10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>
            <a:extLst>
              <a:ext uri="{FF2B5EF4-FFF2-40B4-BE49-F238E27FC236}">
                <a16:creationId xmlns:a16="http://schemas.microsoft.com/office/drawing/2014/main" id="{EEA4BAC5-7263-4A18-A92C-A1B25F954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30250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0"/>
              </a:spcBef>
              <a:buFont typeface="Symbol" panose="05050102010706020507" pitchFamily="18" charset="2"/>
              <a:buChar char="·"/>
            </a:pPr>
            <a:r>
              <a:rPr lang="en-US" altLang="en-US" sz="2000">
                <a:latin typeface="Arial" panose="020B0604020202020204" pitchFamily="34" charset="0"/>
              </a:rPr>
              <a:t>   </a:t>
            </a:r>
            <a:r>
              <a:rPr lang="en-US" altLang="en-US" sz="2000" b="1" i="1">
                <a:latin typeface="Arial" panose="020B0604020202020204" pitchFamily="34" charset="0"/>
              </a:rPr>
              <a:t>We develop</a:t>
            </a:r>
            <a:r>
              <a:rPr lang="en-US" altLang="en-US" sz="2000">
                <a:latin typeface="Arial" panose="020B0604020202020204" pitchFamily="34" charset="0"/>
              </a:rPr>
              <a:t> design artwork for websites, logos, stationery,                                                                                    </a:t>
            </a:r>
          </a:p>
          <a:p>
            <a:pPr lvl="1"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en-US" altLang="en-US" sz="2000">
                <a:latin typeface="Arial" panose="020B0604020202020204" pitchFamily="34" charset="0"/>
              </a:rPr>
              <a:t>     print ads, signage, film and video, diagrams, posters, flyers &amp; brochures.</a:t>
            </a:r>
            <a:endParaRPr lang="en-US" altLang="en-US" sz="3200">
              <a:latin typeface="Arial" panose="020B0604020202020204" pitchFamily="34" charset="0"/>
            </a:endParaRPr>
          </a:p>
        </p:txBody>
      </p:sp>
      <p:pic>
        <p:nvPicPr>
          <p:cNvPr id="5139" name="Picture 19">
            <a:extLst>
              <a:ext uri="{FF2B5EF4-FFF2-40B4-BE49-F238E27FC236}">
                <a16:creationId xmlns:a16="http://schemas.microsoft.com/office/drawing/2014/main" id="{82C018F4-7D80-4F6D-A382-CB02D09C9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776288"/>
            <a:ext cx="2895600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0" name="Picture 20">
            <a:extLst>
              <a:ext uri="{FF2B5EF4-FFF2-40B4-BE49-F238E27FC236}">
                <a16:creationId xmlns:a16="http://schemas.microsoft.com/office/drawing/2014/main" id="{FBFC5C0D-A7BC-4F34-A22E-721DBD14B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925" y="811213"/>
            <a:ext cx="16002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1" name="Picture 21">
            <a:extLst>
              <a:ext uri="{FF2B5EF4-FFF2-40B4-BE49-F238E27FC236}">
                <a16:creationId xmlns:a16="http://schemas.microsoft.com/office/drawing/2014/main" id="{AC064690-EBFF-4899-AD6E-20892BDC4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759075"/>
            <a:ext cx="2490788" cy="198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2" name="Picture 22">
            <a:extLst>
              <a:ext uri="{FF2B5EF4-FFF2-40B4-BE49-F238E27FC236}">
                <a16:creationId xmlns:a16="http://schemas.microsoft.com/office/drawing/2014/main" id="{3288E8B5-A3F8-4059-9A43-639C837B8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238" y="3022600"/>
            <a:ext cx="2270125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4" name="Picture 24">
            <a:extLst>
              <a:ext uri="{FF2B5EF4-FFF2-40B4-BE49-F238E27FC236}">
                <a16:creationId xmlns:a16="http://schemas.microsoft.com/office/drawing/2014/main" id="{1134045C-01DE-4C25-8F48-79175D3ED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0" y="3775075"/>
            <a:ext cx="2660650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2">
            <a:extLst>
              <a:ext uri="{FF2B5EF4-FFF2-40B4-BE49-F238E27FC236}">
                <a16:creationId xmlns:a16="http://schemas.microsoft.com/office/drawing/2014/main" id="{58E83F09-2116-4848-B2D2-29333A296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7263"/>
            <a:ext cx="2786063" cy="209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4">
            <a:extLst>
              <a:ext uri="{FF2B5EF4-FFF2-40B4-BE49-F238E27FC236}">
                <a16:creationId xmlns:a16="http://schemas.microsoft.com/office/drawing/2014/main" id="{085CA083-3B91-4AF0-A5C9-D431CABB3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77888"/>
            <a:ext cx="3292475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4" presetClass="entr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nimBg="1" autoUpdateAnimBg="0"/>
      <p:bldP spid="512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>
            <a:extLst>
              <a:ext uri="{FF2B5EF4-FFF2-40B4-BE49-F238E27FC236}">
                <a16:creationId xmlns:a16="http://schemas.microsoft.com/office/drawing/2014/main" id="{76195B02-CA23-42B3-BB4A-3A7EB77A4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4349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Symbol" panose="05050102010706020507" pitchFamily="18" charset="2"/>
              <a:buChar char="·"/>
            </a:pPr>
            <a:r>
              <a:rPr lang="en-US" altLang="en-US" sz="2000">
                <a:latin typeface="Arial" panose="020B0604020202020204" pitchFamily="34" charset="0"/>
              </a:rPr>
              <a:t> </a:t>
            </a:r>
            <a:r>
              <a:rPr lang="en-US" altLang="en-US" sz="2000" b="1" i="1">
                <a:latin typeface="Arial" panose="020B0604020202020204" pitchFamily="34" charset="0"/>
              </a:rPr>
              <a:t>We create</a:t>
            </a:r>
            <a:r>
              <a:rPr lang="en-US" altLang="en-US" sz="2000">
                <a:latin typeface="Arial" panose="020B0604020202020204" pitchFamily="34" charset="0"/>
              </a:rPr>
              <a:t> font, lettering and illustrations for a variety of industries.</a:t>
            </a:r>
            <a:endParaRPr lang="en-US" altLang="en-US"/>
          </a:p>
        </p:txBody>
      </p:sp>
      <p:pic>
        <p:nvPicPr>
          <p:cNvPr id="10246" name="Picture 6">
            <a:extLst>
              <a:ext uri="{FF2B5EF4-FFF2-40B4-BE49-F238E27FC236}">
                <a16:creationId xmlns:a16="http://schemas.microsoft.com/office/drawing/2014/main" id="{74EE5E81-9DEE-4CCF-A4F3-4CF3EFAA2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3895725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>
            <a:extLst>
              <a:ext uri="{FF2B5EF4-FFF2-40B4-BE49-F238E27FC236}">
                <a16:creationId xmlns:a16="http://schemas.microsoft.com/office/drawing/2014/main" id="{F2525513-0D90-413F-8410-A29561437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388" y="3582988"/>
            <a:ext cx="2078037" cy="259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2">
            <a:extLst>
              <a:ext uri="{FF2B5EF4-FFF2-40B4-BE49-F238E27FC236}">
                <a16:creationId xmlns:a16="http://schemas.microsoft.com/office/drawing/2014/main" id="{BAE881BB-2DF4-4778-A73E-42C7E9421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788" y="585788"/>
            <a:ext cx="4367212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>
            <a:extLst>
              <a:ext uri="{FF2B5EF4-FFF2-40B4-BE49-F238E27FC236}">
                <a16:creationId xmlns:a16="http://schemas.microsoft.com/office/drawing/2014/main" id="{8D128DFE-E1CE-4457-AB96-A62342D42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213" y="3582988"/>
            <a:ext cx="2820987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animBg="1" autoUpdateAnimBg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2749</TotalTime>
  <Words>932</Words>
  <Application>Microsoft Office PowerPoint</Application>
  <PresentationFormat>On-screen Show (4:3)</PresentationFormat>
  <Paragraphs>116</Paragraphs>
  <Slides>18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Franklin Gothic Book</vt:lpstr>
      <vt:lpstr>Symbol</vt:lpstr>
      <vt:lpstr>Times New Roman</vt:lpstr>
      <vt:lpstr>Default Design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Snadersopolis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Chris Juul</dc:creator>
  <cp:lastModifiedBy>Christopher</cp:lastModifiedBy>
  <cp:revision>44</cp:revision>
  <dcterms:created xsi:type="dcterms:W3CDTF">2004-01-03T22:29:23Z</dcterms:created>
  <dcterms:modified xsi:type="dcterms:W3CDTF">2022-08-09T03:12:33Z</dcterms:modified>
</cp:coreProperties>
</file>