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3"/>
  </p:notesMasterIdLst>
  <p:sldIdLst>
    <p:sldId id="256" r:id="rId2"/>
    <p:sldId id="272" r:id="rId3"/>
    <p:sldId id="267" r:id="rId4"/>
    <p:sldId id="268" r:id="rId5"/>
    <p:sldId id="296" r:id="rId6"/>
    <p:sldId id="265" r:id="rId7"/>
    <p:sldId id="269" r:id="rId8"/>
    <p:sldId id="266" r:id="rId9"/>
    <p:sldId id="304" r:id="rId10"/>
    <p:sldId id="270" r:id="rId11"/>
    <p:sldId id="260" r:id="rId12"/>
    <p:sldId id="273" r:id="rId13"/>
    <p:sldId id="274" r:id="rId14"/>
    <p:sldId id="257" r:id="rId15"/>
    <p:sldId id="261" r:id="rId16"/>
    <p:sldId id="262" r:id="rId17"/>
    <p:sldId id="305" r:id="rId18"/>
    <p:sldId id="263" r:id="rId19"/>
    <p:sldId id="277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307" r:id="rId35"/>
    <p:sldId id="306" r:id="rId36"/>
    <p:sldId id="264" r:id="rId37"/>
    <p:sldId id="303" r:id="rId38"/>
    <p:sldId id="295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76B3F04-51F4-420E-A756-54990574AA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B99CB50-DBAF-4466-AA31-7863A6F0FB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ED64BA8-D367-4227-9DD5-3421AE4BBD5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B7838A16-79C8-43BC-B4EF-CECED3B709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782E405B-9C72-45C7-8CFE-F529C2A31E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D32676DD-6514-44D8-87CD-3649E0B6D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F28AE5C-28EC-4A96-A812-CDAE0318B0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2F3A16-A071-4A8B-8A28-8480B8B63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E0B9A-50CC-4DB5-8BC9-47864C268CC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5D717ABA-7AFD-4EF7-B28E-66A58BEE5A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30A8700-DA9B-41B3-9D8B-95E278B71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845135-DC41-4BA5-BA4C-6D604663E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7C08D-A54D-4133-8644-05B5BF6EA4E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7EE9A79F-1DB6-422D-AE48-B787F554E4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25F8DA58-A2EF-4E5E-8050-C13F9590E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541BC9-D5B1-4C32-AFCA-2EECF9870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D3C6E-7419-45DE-93A0-50672CAC2C2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E5489B5E-E2E9-4235-929C-51D6AB1506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86C74C9-C1F3-46A5-8FC1-77838410C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A64A69-9510-465C-8020-55B002399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E5636-5B43-4863-B87D-A2BFECD87A3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9F248868-0033-4662-927B-1D9C184959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BA2E919-B97E-4FA5-90F4-A6B9F6623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3AEF61-2BD1-4FCE-BBA2-08D4E8D41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1D96B-B5CC-4D7C-9A51-9D93844C3C8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3A612C3-B417-489B-8F19-3F54A43F29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B830DE3-0127-4D61-85B6-B62719126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09477F-FF54-4556-B297-9617231E4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9C64B-937F-4BB4-97CB-8D36541912F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8AACD786-F796-4B4B-86D3-577B5AA4DD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C56754B-B2EA-4A38-939B-22656E630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60D85B-210C-4F62-9925-AC2DFB34B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0891F-8060-492E-A9DB-6A9B1F77538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3A58D4A9-CDC3-42E4-81DA-C50261616B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1B7289E-25EF-4044-8519-81DBCC564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8A0EFD-263D-4B4F-9DA2-BB89F3F56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DE545-769D-4861-8C50-CD315471321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47B17B65-47EE-4764-B892-7F19BEC5BB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50D69CB-B92E-43A6-A04B-C738CDF8E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C3417F-B4C1-47AB-8839-F01CF5D63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AD4E9-76FA-4EE1-BB4E-ADD81F783CE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78747528-D22F-4802-8386-867735FF67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02920B24-07F3-4F9F-B0FA-7A6C0A83C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EF5FA8-A8F0-4D0D-89F9-E0CB84C74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3CF81-4223-4686-9E72-F5806037BBA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0ACBAF1-9E30-481F-BD17-D6EFCF38B0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1AF7545-9899-4AFF-AF3E-6AFA4064A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4518C4-BA11-4BA6-A138-76AD2EE1F6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42BE8-4E30-4A3C-81FF-58CE5B58D26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E17F784-373F-4BC9-AA0A-BF24DE1DA9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6C8CCDA5-B666-47A7-98A9-5AE75A21E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5B7F87-DB5B-4EAE-81D1-540447B11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31DC7-E334-4C16-A7E3-887BC22BF5A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3414C15-9A6D-4640-9E84-8DAE63DFD7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620D6D3-B8F2-4815-BDB4-CD9ED3F7A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8806DA-58B9-4345-8799-96826E451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C63BE-2DB4-429B-ACE2-171DC8052E1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056F141-AEA4-45DB-A0E5-86E0057DE8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9A6B6A-1009-4090-BFC3-25616A241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86F81B-D60D-4B87-AE56-D11FE561C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4A8D6-F55A-4D65-B173-B2965B974B8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AB698E6E-076A-49C4-B419-5139544431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54CC1782-E268-41A5-8CE4-96387E0D7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C12E0E-E4F5-48CB-8343-F248DEE7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4B105-6CA5-4159-8AB7-E75332A1D82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F351E4EF-3112-4F80-B686-AE55493266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DC0618CB-E9CF-4D06-85E3-6CE192F3D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BC1E30-71DC-4086-8C3B-5D169D7F60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CA1E4-0FEC-4BAA-A876-AEE6BCA80A4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983EBF0D-C280-4971-A3B8-C39AB57269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8ACCF96-DC9C-42F5-B97B-E0B2C5BD7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FF6C2C-A786-4C0C-909B-BCA0EF454D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F8CFF-6C1F-4FE7-963A-3FCC2D029EF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0465223-6F57-471B-A52C-A362F99CB6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4186EDBF-B4A4-4180-828E-A3E80318C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B58B22-805B-45A6-8E54-C4B34FCE32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9C851-C6D7-4AAE-823C-F454FFA9D42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3F86165E-EE7B-4691-8864-1E7BD4AED8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C764C8D1-41F6-4E4B-B78F-A055B92AB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651110-28E4-49A3-A0D9-FADEE240E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39A52-1E30-44DD-A13E-77167D7A741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88CA1D7C-62E8-4EA1-88F2-93CDD4376D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6ED7D9F-9EDF-451B-91B9-B188C570C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7410B-971B-4B7A-91C3-DBB0F532C4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051CF-5C1C-4626-AF0B-A6FEE8270D5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B2CAEFD5-D9D6-4875-9C4E-125730436A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F3D8826-1A63-4C29-8593-7BAA1919B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6EA52E-080A-40D8-A22E-FB0205299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6F7E9-6818-4BE8-A7F4-998D0FA4C10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9691D433-9677-4A01-B093-090E1D22F2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8F65942-40D3-4133-8592-22442B0DA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A08A8E-6BD1-4E45-BAC5-7C16C284BF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62968-2B8C-4C04-AAF1-97FA3D1A4AC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2932BB2-6CAF-45B6-ABD3-FB9DA1EB64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E0ECDCC-A868-44AA-953A-928004F97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C7A005-B71D-4961-A433-43613457C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09B61-9E1E-4062-8644-DDFA5F2FFC9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F2550F16-273E-4DC1-B4FF-EB5900798E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6EDE725-D0A0-4454-BC96-49203D0EB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311295-83AC-4E9E-B0C8-70DB88E55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1F28E-6A29-4CD8-B16B-E40E888B2F9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DCD703C4-D73A-4D58-8B4F-9C12B5A157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2123B03-AD2A-42CF-8114-2328302CA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D1BA13-C7DD-4B80-B8CF-FCBA1134A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1559A-7006-44E3-A007-2BFBA10D799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BE03A912-0887-4BD4-BF3E-011B7F34A1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63EE0A1-B048-40B2-808B-D72BCDD1E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FF7311-479C-4385-B122-3165A4366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BEC6D-4911-4AD9-B30F-2AA15A4E12C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8EFE50BE-00C5-45D7-9E3B-9770C0CCE0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6E6EDCF-048B-46ED-B211-CCF18B654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9642AF-9247-49CB-B96D-F2A3BB4A5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29735-6BA5-41BC-B040-2C5BAB9801C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3C3E65D8-9D72-402D-BB76-53D16848D6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1572C03-09F4-45CD-BB0E-42AF24207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091275-422D-4FCD-82C9-DDC9F23FF7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B62D6-2AA0-4266-A000-94D9B2313FCA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725CFCCF-062C-4C21-BE4A-F43F8CA132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85F954E-B61C-43F1-B76C-A18C2CA37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A3D630-2F5F-4E0F-95A3-6A74E45FB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4EF14-F2FA-46F8-A5CA-C00B50C317C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4FC31D2A-9F73-4269-875D-E153ED4454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B1F840E-8060-492E-AF1E-D5647459B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D6FF55-9B56-4506-8D31-E224772C56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A5B64-030B-4656-9A75-F66EAF819F5A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EF002CEC-B48C-4337-8FFB-23C64F2A34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00AD4A1-6347-4261-8D0C-9A3C50635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6E5964-A654-4649-969A-F0C32B284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DA994-C0DC-48D8-A112-E2866E89AEFB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3BDD83E4-1548-4BCF-822F-D48DFD6555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2B5FC5AE-55F9-4506-8C73-1CAA5FDBA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7C3FC0-4483-49FF-B4A2-6F4815056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E1A68-24D0-4D7E-B066-0DEA1D3A39D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9BFA9A9A-CC7C-4FCC-B44D-B7317B6CB7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25CDDA6-FEC9-43C3-A33A-0E8CC4E41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24D2DA-9EFF-4932-AACF-2DD657325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C7DDE-3EF8-4491-A585-7CB09B025FC9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C7461208-BAD8-4DDD-B0B7-319827C328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B303CF1B-6850-4E7C-BA55-2EB960B40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C172F8-445E-4BD3-89DC-32A160A5B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760C3-C3B2-4501-8EFE-3194133FD01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98C79904-D2C6-4930-9341-70F927F0CE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879B7E3-4BB7-4AB8-A197-F0517B4A9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731C08-9911-4BF0-9915-F5929E20D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87EFE-C1B4-4AC7-AED9-3288D7A6BCD4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3C2069BC-5E41-4DF5-BF27-E8AECC27F8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523812C2-8858-4043-8A8D-8D711E519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9AFFD4-4C12-45BE-AD94-2BAB630A4E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F69B1-4E46-4377-90E9-2DF165FE9494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096966FE-8031-45B1-8788-4CD16E96A0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8D098F0-EF60-47C5-8F91-C1D66866A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EAACBD-F9D3-4F39-AB8C-1BCA6451A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D21DE-F5E7-4CA9-9257-EC79AE8A544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05570C86-3406-48D5-A3AA-1F52084F04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D8235E5-B372-45BA-A488-F5F5A3E1B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11B6B7-2CF1-4B39-88BB-633B68D05C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19539-1B80-4E58-BD37-C975B2F7788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B24C879A-D966-4D6E-91DE-CD96546C8E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8597ECB-8159-454B-BCC6-A8957F44C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53AC0E-00E0-4042-8CEA-DA548B8D9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1F2CD-51D5-4E81-BBBB-1E7E0135D9F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F1C7BA6-05E8-4C0B-8B33-B0E2E9760D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9D1E9EF-FDDD-40FC-B86C-4C2AD8C39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1C8E50-4B06-48CD-B26E-17CBE5DFF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4D779-F330-42F0-AC3B-8A2BC1EEBF3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8AD7E0C9-54EB-4104-95AC-504A762886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AC9739F-D8B6-41A3-A32A-92D9D502A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C7E73D-D371-415C-BFAC-9EAE244CE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2E47E-64CF-4CCE-8FD6-29F7A97A7F7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93DF315A-31DB-44AE-A94F-6098CF5D86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7E3A092-1241-4FC2-90FB-FC57C37AB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52BE107-4E46-4454-81E8-55ABCB1C63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1262466-9A2B-4BBF-9708-DF75550909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E1D76F3-388B-4AE1-A7EC-B83E4DC8F2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7CAB0F8-9F5F-4AE6-B134-2240B8A574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2C0B124-866E-41F7-B504-0CCC305CBB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D400E3A8-6151-408A-A993-10B979E6DF0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5CACED85-C4C2-47E0-81A9-96C4CACB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16D7-A03D-42FC-B1E8-1D876288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9EF49-6D1F-4606-8BC3-F9BEE5D47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60B46-9880-48EF-AB80-4382BD7C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7044C-731F-4263-B79B-8510F0B1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4A618-CDDE-4E7B-A46C-8BCD063F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6E482-F9B0-4D55-8568-EB8F82541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1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5F2D76-E6C5-447F-BB97-C2C193932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271C3-7D6C-4CB3-8D7A-3BE1A93E7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66C4-61AF-44E7-8A87-6DB29D37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F3BB8-8B02-4C15-8E95-37C29BC3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15997-BA7B-45CE-A629-F44166FE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FB003-2C58-4C30-ACB8-BC47DD6CC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7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DB0F-1A71-42D5-8D76-6400FAEC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760A5-03FA-451E-804F-D1F7D451E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59A3-D3C8-4C8B-B241-D3126893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466BB-AF60-49E5-B58E-6FD73953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CA964-EB6D-42E9-944E-6E4ED0FB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0DA46-528E-47C8-BBFC-97B4BF2C0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48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4773-79D6-49EB-9310-0B4E0057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FF6A3-3822-4319-8399-5E583865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7126C-36BE-4ED4-AB48-2F80D5A6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CA9BB-8A8D-442F-93FA-AF3BFDA4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99A77-6E5C-41D6-970B-BBD5F032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E9734-3505-469E-AE76-3B968E8D8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5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E1B0-D677-46E3-8035-FBE7D539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15829-A7E9-4444-AA4F-A0BC36E71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FB963-8B2C-47C2-9A3A-FABC77858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61B61-1749-4800-AB10-14FA686B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66358-58B3-4D4B-A4D7-2D30DBCE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5C86C-BC60-494C-8EE6-FEEB475C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AD38A-C51B-49A9-9C87-9085C66FE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67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E989-413C-4814-BF25-6AB85C9D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62D1F-B086-488E-A03B-ADF074A7C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7D35F-4AAD-4374-A717-6854939DB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82CB2-5AA0-48B2-BAC9-1F4726762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8A1BB-F78E-4D3F-94A8-25184B955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64984-D06B-40F2-BFA9-93624970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454328-4BE7-4F8A-AAD8-F1EEEDDC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1F5961-6EBD-4F80-AAB7-49888A85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0E084-E4B6-4A8E-A9E3-A8700BC6A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88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17B0-5EA2-4CFB-B2E2-3166963C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52B96-001A-4AEC-AA54-80E6B3F9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2D4C7-D4B9-4424-94C2-E27B6E08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EB450-9FB3-43D7-B7D0-AA0AC7F9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9BF5-70D7-47AD-A159-A71733DF2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08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DDAE6-9E44-4946-9E6D-91F8C0CB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D998A-1237-4EC5-B62B-516377D4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0B455-9083-46E9-8818-B24952BC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C7A2-FDB7-4C9D-B860-3D6530E25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06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F5C2-A60C-495F-A9E6-6E8BC533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B9F5-D784-4445-AAB2-513D0A864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438FF-B000-4594-BECD-12BD53549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1AA47-878A-46B7-A265-E185528E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5FB9-B8B2-490B-9AE8-9CC14D9A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6AB69-CA38-41E3-A028-1DA668EB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63977-39C7-4BC0-9D5E-3AD96CECF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FD87E-3C07-47BE-9459-C2D93640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15EF9-8574-4F95-828F-C9E72AE63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35A3A-8DD8-429C-B3CA-5D2A94ACD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3C76A-4590-42B4-BCB1-38AEA3E7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13C63-AD1A-444D-93D0-52755853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3307E-AEA3-499C-B04E-49D406BB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22FE-EAB8-4A8C-B451-ACB9E295F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74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0902226-91F1-4BFB-A3A9-4C1744234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EC88066-19C5-4170-903F-462C5FED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34BA7A2-9373-4859-84E1-5116C69C78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63C4A35-41E1-4482-85C0-1F060F9262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5BAC351-A2B6-410B-B471-9A8AE545BF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938A9516-2C85-4490-B45A-13297592C14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BBCC5345-3FC8-40E1-BBDB-C3A4C979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EKgAdQpgr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e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7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4Gvj3AAU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iZltcWRw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O2dPZmAM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4" name="Object 8">
            <a:extLst>
              <a:ext uri="{FF2B5EF4-FFF2-40B4-BE49-F238E27FC236}">
                <a16:creationId xmlns:a16="http://schemas.microsoft.com/office/drawing/2014/main" id="{03CA3EAC-334A-47C8-9AED-B023FCE720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Image" r:id="rId4" imgW="10057143" imgH="7314286" progId="Photoshop.Image.9">
                  <p:embed/>
                </p:oleObj>
              </mc:Choice>
              <mc:Fallback>
                <p:oleObj name="Image" r:id="rId4" imgW="10057143" imgH="7314286" progId="Photoshop.Image.9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>
            <a:extLst>
              <a:ext uri="{FF2B5EF4-FFF2-40B4-BE49-F238E27FC236}">
                <a16:creationId xmlns:a16="http://schemas.microsoft.com/office/drawing/2014/main" id="{E1CF809F-6A43-4F3F-9748-4F96B54F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1524000"/>
            <a:ext cx="628173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8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FONTS </a:t>
            </a:r>
          </a:p>
          <a:p>
            <a:pPr algn="ctr"/>
            <a:r>
              <a:rPr lang="en-US" altLang="en-US" sz="8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and</a:t>
            </a:r>
          </a:p>
          <a:p>
            <a:pPr algn="ctr"/>
            <a:r>
              <a:rPr lang="en-US" altLang="en-US" sz="8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TYPEFACES</a:t>
            </a:r>
            <a:endParaRPr lang="en-US" altLang="en-US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76D0704-4398-469B-9125-804F0E0A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85344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The Development of the Alphabet</a:t>
            </a: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Arial" panose="020B0604020202020204" pitchFamily="34" charset="0"/>
              </a:rPr>
              <a:t>From the time of the invention of printing in 1440 printers from this period were mostly scholars who welcomed the means to produce books.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Arial" panose="020B0604020202020204" pitchFamily="34" charset="0"/>
              </a:rPr>
              <a:t>Originally, books were meant ONLY for cultured men of certain social standing who became printers and who themselves undertook many of the operations within the printing process. 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Arial" panose="020B0604020202020204" pitchFamily="34" charset="0"/>
              </a:rPr>
              <a:t>Video: 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Where Did The Alphabet Come From?</a:t>
            </a:r>
            <a:endParaRPr lang="en-US" altLang="en-US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7B1AEB42-8A7F-454F-B4A7-417B1E715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"/>
            <a:ext cx="6546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Anatomy Of Letters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8199" name="Object 7">
            <a:extLst>
              <a:ext uri="{FF2B5EF4-FFF2-40B4-BE49-F238E27FC236}">
                <a16:creationId xmlns:a16="http://schemas.microsoft.com/office/drawing/2014/main" id="{283A2224-9599-4B8A-8FD1-327BF56310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905000"/>
          <a:ext cx="12096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Image" r:id="rId4" imgW="1209913" imgH="605076" progId="Photoshop.Image.6">
                  <p:embed/>
                </p:oleObj>
              </mc:Choice>
              <mc:Fallback>
                <p:oleObj name="Image" r:id="rId4" imgW="1209913" imgH="605076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05000"/>
                        <a:ext cx="12096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>
            <a:extLst>
              <a:ext uri="{FF2B5EF4-FFF2-40B4-BE49-F238E27FC236}">
                <a16:creationId xmlns:a16="http://schemas.microsoft.com/office/drawing/2014/main" id="{D4D80B31-37A9-413E-B8C0-6852ABD31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600200"/>
          <a:ext cx="12096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Image" r:id="rId6" imgW="1209913" imgH="605076" progId="Photoshop.Image.6">
                  <p:embed/>
                </p:oleObj>
              </mc:Choice>
              <mc:Fallback>
                <p:oleObj name="Image" r:id="rId6" imgW="1209913" imgH="605076" progId="Photoshop.Image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00200"/>
                        <a:ext cx="12096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>
            <a:extLst>
              <a:ext uri="{FF2B5EF4-FFF2-40B4-BE49-F238E27FC236}">
                <a16:creationId xmlns:a16="http://schemas.microsoft.com/office/drawing/2014/main" id="{2723ADAC-F0A2-42CA-9B0A-47F0876277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057400"/>
          <a:ext cx="21859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Image" r:id="rId8" imgW="3024426" imgH="1209913" progId="Photoshop.Image.6">
                  <p:embed/>
                </p:oleObj>
              </mc:Choice>
              <mc:Fallback>
                <p:oleObj name="Image" r:id="rId8" imgW="3024426" imgH="1209913" progId="Photoshop.Image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57400"/>
                        <a:ext cx="218598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>
            <a:extLst>
              <a:ext uri="{FF2B5EF4-FFF2-40B4-BE49-F238E27FC236}">
                <a16:creationId xmlns:a16="http://schemas.microsoft.com/office/drawing/2014/main" id="{F3D71595-7FDE-4150-B788-1EBC9F5348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3200400"/>
          <a:ext cx="2057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Image" r:id="rId10" imgW="3629263" imgH="1814751" progId="Photoshop.Image.6">
                  <p:embed/>
                </p:oleObj>
              </mc:Choice>
              <mc:Fallback>
                <p:oleObj name="Image" r:id="rId10" imgW="3629263" imgH="1814751" progId="Photoshop.Image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00400"/>
                        <a:ext cx="2057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>
            <a:extLst>
              <a:ext uri="{FF2B5EF4-FFF2-40B4-BE49-F238E27FC236}">
                <a16:creationId xmlns:a16="http://schemas.microsoft.com/office/drawing/2014/main" id="{D00C8A3B-51DC-42F5-B040-881F864B9F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2250" y="4733925"/>
          <a:ext cx="24193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Image" r:id="rId12" imgW="2419588" imgH="1209913" progId="Photoshop.Image.6">
                  <p:embed/>
                </p:oleObj>
              </mc:Choice>
              <mc:Fallback>
                <p:oleObj name="Image" r:id="rId12" imgW="2419588" imgH="1209913" progId="Photoshop.Image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4733925"/>
                        <a:ext cx="241935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>
            <a:extLst>
              <a:ext uri="{FF2B5EF4-FFF2-40B4-BE49-F238E27FC236}">
                <a16:creationId xmlns:a16="http://schemas.microsoft.com/office/drawing/2014/main" id="{17C55C44-25B8-47DA-AD90-4B7A413927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267200"/>
          <a:ext cx="1814513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Image" r:id="rId14" imgW="1814751" imgH="3024426" progId="Photoshop.Image.6">
                  <p:embed/>
                </p:oleObj>
              </mc:Choice>
              <mc:Fallback>
                <p:oleObj name="Image" r:id="rId14" imgW="1814751" imgH="3024426" progId="Photoshop.Image.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67200"/>
                        <a:ext cx="1814513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3">
            <a:extLst>
              <a:ext uri="{FF2B5EF4-FFF2-40B4-BE49-F238E27FC236}">
                <a16:creationId xmlns:a16="http://schemas.microsoft.com/office/drawing/2014/main" id="{EADE1490-21C2-4439-AD4F-46182AEDF9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886200"/>
          <a:ext cx="2895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Image" r:id="rId16" imgW="3629263" imgH="3024426" progId="Photoshop.Image.6">
                  <p:embed/>
                </p:oleObj>
              </mc:Choice>
              <mc:Fallback>
                <p:oleObj name="Image" r:id="rId16" imgW="3629263" imgH="3024426" progId="Photoshop.Image.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86200"/>
                        <a:ext cx="28956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">
            <a:extLst>
              <a:ext uri="{FF2B5EF4-FFF2-40B4-BE49-F238E27FC236}">
                <a16:creationId xmlns:a16="http://schemas.microsoft.com/office/drawing/2014/main" id="{5CF05494-4576-40F5-9861-30D0673042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438400"/>
          <a:ext cx="18145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Image" r:id="rId18" imgW="1814751" imgH="1814751" progId="Photoshop.Image.6">
                  <p:embed/>
                </p:oleObj>
              </mc:Choice>
              <mc:Fallback>
                <p:oleObj name="Image" r:id="rId18" imgW="1814751" imgH="1814751" progId="Photoshop.Image.6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38400"/>
                        <a:ext cx="181451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Text Box 15">
            <a:extLst>
              <a:ext uri="{FF2B5EF4-FFF2-40B4-BE49-F238E27FC236}">
                <a16:creationId xmlns:a16="http://schemas.microsoft.com/office/drawing/2014/main" id="{DC435A0A-60B6-42DC-A463-4AE3764E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1.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34BE492C-1DE2-4151-814B-65374C396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160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2.</a:t>
            </a: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C78EAD1B-F8E8-494C-A37D-F8A2BF0C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752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3.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D210136F-3E4D-4985-A3D7-B97C5F425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3657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4.</a:t>
            </a: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3432BF34-2086-430D-92EE-70DABBFB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4343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5.</a:t>
            </a:r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EB0B8FAA-EDEC-4845-86EC-9681380BC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5486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6.</a:t>
            </a:r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41525A8E-091E-4DC2-9BF6-C6485F34F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562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7.</a:t>
            </a: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1F7E77AD-83FB-4730-823B-38E3057AF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05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8.</a:t>
            </a:r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2AF3E2DB-5285-455D-A559-35C6F920C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43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9.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69C3D6C2-0688-4E61-8894-B30B4A001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52600"/>
            <a:ext cx="67056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0"/>
              <a:t>Booty</a:t>
            </a:r>
            <a:endParaRPr lang="en-US" altLang="en-US" sz="12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utoUpdateAnimBg="0"/>
      <p:bldP spid="8208" grpId="0" autoUpdateAnimBg="0"/>
      <p:bldP spid="8209" grpId="0" autoUpdateAnimBg="0"/>
      <p:bldP spid="8210" grpId="0" autoUpdateAnimBg="0"/>
      <p:bldP spid="8211" grpId="0" autoUpdateAnimBg="0"/>
      <p:bldP spid="8212" grpId="0" autoUpdateAnimBg="0"/>
      <p:bldP spid="8213" grpId="0" autoUpdateAnimBg="0"/>
      <p:bldP spid="8214" grpId="0" autoUpdateAnimBg="0"/>
      <p:bldP spid="82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>
            <a:extLst>
              <a:ext uri="{FF2B5EF4-FFF2-40B4-BE49-F238E27FC236}">
                <a16:creationId xmlns:a16="http://schemas.microsoft.com/office/drawing/2014/main" id="{0463278A-03F0-4223-92FD-F9A6D762AF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600200"/>
          <a:ext cx="4776788" cy="477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Image" r:id="rId4" imgW="3024426" imgH="3024426" progId="Photoshop.Image.6">
                  <p:embed/>
                </p:oleObj>
              </mc:Choice>
              <mc:Fallback>
                <p:oleObj name="Image" r:id="rId4" imgW="3024426" imgH="302442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4776788" cy="477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CED95102-D5A5-4BE1-B95A-7026FB071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04800"/>
          <a:ext cx="84582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Image" r:id="rId6" imgW="6048613" imgH="605076" progId="Photoshop.Image.6">
                  <p:embed/>
                </p:oleObj>
              </mc:Choice>
              <mc:Fallback>
                <p:oleObj name="Image" r:id="rId6" imgW="6048613" imgH="605076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84582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966C7D28-09AF-4D7D-8CB7-5EF34E9A44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28600"/>
          <a:ext cx="8305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Image" r:id="rId4" imgW="9072801" imgH="1209913" progId="Photoshop.Image.6">
                  <p:embed/>
                </p:oleObj>
              </mc:Choice>
              <mc:Fallback>
                <p:oleObj name="Image" r:id="rId4" imgW="9072801" imgH="1209913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305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3D82C306-87B1-4B14-B56C-8115D6F141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1981200"/>
          <a:ext cx="5334000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Image" r:id="rId6" imgW="2419588" imgH="2419588" progId="Photoshop.Image.6">
                  <p:embed/>
                </p:oleObj>
              </mc:Choice>
              <mc:Fallback>
                <p:oleObj name="Image" r:id="rId6" imgW="2419588" imgH="2419588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5334000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DC29A140-3FD6-4422-8257-B3A9004473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362200"/>
          <a:ext cx="8915400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Image" r:id="rId4" imgW="10282476" imgH="13306663" progId="Photoshop.Image.6">
                  <p:embed/>
                </p:oleObj>
              </mc:Choice>
              <mc:Fallback>
                <p:oleObj name="Image" r:id="rId4" imgW="10282476" imgH="13306663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834" t="6009" r="10834" b="74445"/>
                      <a:stretch>
                        <a:fillRect/>
                      </a:stretch>
                    </p:blipFill>
                    <p:spPr bwMode="auto">
                      <a:xfrm>
                        <a:off x="228600" y="2362200"/>
                        <a:ext cx="8915400" cy="347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>
            <a:extLst>
              <a:ext uri="{FF2B5EF4-FFF2-40B4-BE49-F238E27FC236}">
                <a16:creationId xmlns:a16="http://schemas.microsoft.com/office/drawing/2014/main" id="{B8172BD6-ADEE-4313-B2C5-2E183E817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73442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Identifying Styles and Types of Fonts</a:t>
            </a:r>
            <a:endParaRPr lang="en-US" altLang="en-US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803FBF82-30E4-4D15-8EE2-D779A11BF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81883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FONT CLASSICS - </a:t>
            </a:r>
            <a:r>
              <a:rPr lang="en-US" altLang="en-US" sz="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Serif Style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63C9A245-2C32-4A7A-A036-D799AB5C3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73120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/>
              <a:t>These are known as </a:t>
            </a:r>
            <a:r>
              <a:rPr lang="en-US" altLang="en-US" sz="2800" b="1">
                <a:solidFill>
                  <a:srgbClr val="FF0000"/>
                </a:solidFill>
              </a:rPr>
              <a:t>“traditional” style fonts</a:t>
            </a:r>
            <a:endParaRPr lang="en-US" altLang="en-US" sz="2800" b="1"/>
          </a:p>
          <a:p>
            <a:pPr>
              <a:lnSpc>
                <a:spcPct val="80000"/>
              </a:lnSpc>
            </a:pPr>
            <a:r>
              <a:rPr lang="en-US" altLang="en-US" sz="2800" b="1"/>
              <a:t>and are </a:t>
            </a:r>
            <a:r>
              <a:rPr lang="en-US" altLang="en-US" sz="2800" b="1">
                <a:solidFill>
                  <a:srgbClr val="FF0000"/>
                </a:solidFill>
              </a:rPr>
              <a:t>mostly used in books and magazines</a:t>
            </a:r>
            <a:r>
              <a:rPr lang="en-US" altLang="en-US" sz="2800" b="1"/>
              <a:t> or</a:t>
            </a:r>
          </a:p>
          <a:p>
            <a:pPr>
              <a:lnSpc>
                <a:spcPct val="80000"/>
              </a:lnSpc>
            </a:pPr>
            <a:r>
              <a:rPr lang="en-US" altLang="en-US" sz="2800" b="1"/>
              <a:t>if you are trying to achieve a more refined look</a:t>
            </a:r>
            <a:r>
              <a:rPr lang="en-US" altLang="en-US" sz="3200" b="1"/>
              <a:t>.</a:t>
            </a:r>
            <a:endParaRPr lang="en-US" altLang="en-US">
              <a:latin typeface="Bookman Old Style" panose="02050604050505020204" pitchFamily="18" charset="0"/>
            </a:endParaRPr>
          </a:p>
        </p:txBody>
      </p:sp>
      <p:graphicFrame>
        <p:nvGraphicFramePr>
          <p:cNvPr id="9225" name="Object 9">
            <a:extLst>
              <a:ext uri="{FF2B5EF4-FFF2-40B4-BE49-F238E27FC236}">
                <a16:creationId xmlns:a16="http://schemas.microsoft.com/office/drawing/2014/main" id="{D6F97021-16DB-402A-BDE5-B17A9A2886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048000"/>
          <a:ext cx="7772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Image" r:id="rId4" imgW="6048613" imgH="2419588" progId="Photoshop.Image.6">
                  <p:embed/>
                </p:oleObj>
              </mc:Choice>
              <mc:Fallback>
                <p:oleObj name="Image" r:id="rId4" imgW="6048613" imgH="2419588" progId="Photoshop.Image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0"/>
                        <a:ext cx="7772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8AA77D14-B688-450B-9848-CC0BDDCEC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35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9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FONT CLASSICS - </a:t>
            </a:r>
            <a:r>
              <a:rPr lang="en-US" altLang="en-US" sz="3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Sans Serif Style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DC9F4DAA-91FE-4835-ABF3-A3E70408A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8339138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800">
                <a:latin typeface="Arial" panose="020B0604020202020204" pitchFamily="34" charset="0"/>
              </a:rPr>
              <a:t>These are known as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“modern” style fonts</a:t>
            </a:r>
            <a:endParaRPr lang="en-US" altLang="en-US" sz="280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sz="2800">
                <a:latin typeface="Arial" panose="020B0604020202020204" pitchFamily="34" charset="0"/>
              </a:rPr>
              <a:t>and are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used very often on billboards, signs, logos</a:t>
            </a:r>
          </a:p>
          <a:p>
            <a:pPr algn="ctr">
              <a:lnSpc>
                <a:spcPct val="80000"/>
              </a:lnSpc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and on posters</a:t>
            </a:r>
            <a:r>
              <a:rPr lang="en-US" altLang="en-US" sz="2800">
                <a:latin typeface="Arial" panose="020B0604020202020204" pitchFamily="34" charset="0"/>
              </a:rPr>
              <a:t> because of the fluid,</a:t>
            </a:r>
          </a:p>
          <a:p>
            <a:pPr algn="ctr">
              <a:lnSpc>
                <a:spcPct val="80000"/>
              </a:lnSpc>
            </a:pPr>
            <a:r>
              <a:rPr lang="en-US" altLang="en-US" sz="2800">
                <a:latin typeface="Arial" panose="020B0604020202020204" pitchFamily="34" charset="0"/>
              </a:rPr>
              <a:t>easy to recognize and understand design and style</a:t>
            </a:r>
            <a:r>
              <a:rPr lang="en-US" altLang="en-US" sz="3200">
                <a:latin typeface="Arial" panose="020B0604020202020204" pitchFamily="34" charset="0"/>
              </a:rPr>
              <a:t>.</a:t>
            </a:r>
            <a:endParaRPr lang="en-US" altLang="en-US">
              <a:latin typeface="Bookman Old Style" panose="02050604050505020204" pitchFamily="18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D9E682F1-6BEC-40CE-85F3-57E82D62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05200"/>
            <a:ext cx="14541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Arial" panose="020B0604020202020204" pitchFamily="34" charset="0"/>
              </a:rPr>
              <a:t>Arial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6E46FE21-3690-4129-9CF6-3E557F914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505200"/>
            <a:ext cx="21034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Century Gothic" panose="020B0502020202020204" pitchFamily="34" charset="0"/>
              </a:rPr>
              <a:t>Futura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3BC93291-D7F2-4C90-925D-D169480C7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505200"/>
            <a:ext cx="25860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Eurostile" panose="020B0504020202050204" pitchFamily="34" charset="0"/>
              </a:rPr>
              <a:t>Eurostyle</a:t>
            </a:r>
            <a:endParaRPr lang="en-US" altLang="en-US" sz="5000">
              <a:latin typeface="Arial" panose="020B0604020202020204" pitchFamily="34" charset="0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9333690E-CC05-4A62-B8B0-E59441DB7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60531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Franklin Gothic Demi" panose="020B0703020102020204" pitchFamily="34" charset="0"/>
              </a:rPr>
              <a:t>Franklin Gothic Demi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2425FA93-326D-4B04-9CF5-708C75460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56125"/>
            <a:ext cx="2825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Verdana" panose="020B0604030504040204" pitchFamily="34" charset="0"/>
              </a:rPr>
              <a:t>Verdana</a:t>
            </a:r>
          </a:p>
        </p:txBody>
      </p:sp>
      <p:pic>
        <p:nvPicPr>
          <p:cNvPr id="10252" name="Picture 12">
            <a:extLst>
              <a:ext uri="{FF2B5EF4-FFF2-40B4-BE49-F238E27FC236}">
                <a16:creationId xmlns:a16="http://schemas.microsoft.com/office/drawing/2014/main" id="{0723DD9E-399D-4B20-A473-B956184E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0" b="32985"/>
          <a:stretch>
            <a:fillRect/>
          </a:stretch>
        </p:blipFill>
        <p:spPr bwMode="auto">
          <a:xfrm>
            <a:off x="1295400" y="4495800"/>
            <a:ext cx="281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0" name="Text Box 20">
            <a:extLst>
              <a:ext uri="{FF2B5EF4-FFF2-40B4-BE49-F238E27FC236}">
                <a16:creationId xmlns:a16="http://schemas.microsoft.com/office/drawing/2014/main" id="{4DB81161-A978-4092-9F33-6414C156A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0"/>
            <a:ext cx="2825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Verdana" panose="020B0604030504040204" pitchFamily="34" charset="0"/>
              </a:rPr>
              <a:t>Verdana</a:t>
            </a:r>
          </a:p>
        </p:txBody>
      </p:sp>
      <p:pic>
        <p:nvPicPr>
          <p:cNvPr id="10264" name="Picture 24">
            <a:extLst>
              <a:ext uri="{FF2B5EF4-FFF2-40B4-BE49-F238E27FC236}">
                <a16:creationId xmlns:a16="http://schemas.microsoft.com/office/drawing/2014/main" id="{A57BCA94-A4A3-4850-B180-7E464240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0" b="32985"/>
          <a:stretch>
            <a:fillRect/>
          </a:stretch>
        </p:blipFill>
        <p:spPr bwMode="auto">
          <a:xfrm>
            <a:off x="1295400" y="4495800"/>
            <a:ext cx="281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5" name="Text Box 25">
            <a:extLst>
              <a:ext uri="{FF2B5EF4-FFF2-40B4-BE49-F238E27FC236}">
                <a16:creationId xmlns:a16="http://schemas.microsoft.com/office/drawing/2014/main" id="{33192609-63D2-419E-BE88-CB2776A2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0"/>
            <a:ext cx="2825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Verdana" panose="020B0604030504040204" pitchFamily="34" charset="0"/>
              </a:rPr>
              <a:t>Verdana</a:t>
            </a:r>
          </a:p>
        </p:txBody>
      </p:sp>
      <p:sp>
        <p:nvSpPr>
          <p:cNvPr id="10269" name="Text Box 29">
            <a:extLst>
              <a:ext uri="{FF2B5EF4-FFF2-40B4-BE49-F238E27FC236}">
                <a16:creationId xmlns:a16="http://schemas.microsoft.com/office/drawing/2014/main" id="{D91EA88E-E001-4005-9D49-E78C4DD48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60531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Franklin Gothic Demi" panose="020B0703020102020204" pitchFamily="34" charset="0"/>
              </a:rPr>
              <a:t>Franklin Gothic Demi</a:t>
            </a:r>
          </a:p>
        </p:txBody>
      </p:sp>
      <p:pic>
        <p:nvPicPr>
          <p:cNvPr id="10270" name="Picture 30">
            <a:extLst>
              <a:ext uri="{FF2B5EF4-FFF2-40B4-BE49-F238E27FC236}">
                <a16:creationId xmlns:a16="http://schemas.microsoft.com/office/drawing/2014/main" id="{34B029E5-918C-458C-86F4-D4EA1493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0" b="32985"/>
          <a:stretch>
            <a:fillRect/>
          </a:stretch>
        </p:blipFill>
        <p:spPr bwMode="auto">
          <a:xfrm>
            <a:off x="1295400" y="4495800"/>
            <a:ext cx="281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1" name="Text Box 31">
            <a:extLst>
              <a:ext uri="{FF2B5EF4-FFF2-40B4-BE49-F238E27FC236}">
                <a16:creationId xmlns:a16="http://schemas.microsoft.com/office/drawing/2014/main" id="{56E41113-0BCB-4581-9CCB-908D57D2B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0"/>
            <a:ext cx="2825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Verdana" panose="020B0604030504040204" pitchFamily="34" charset="0"/>
              </a:rPr>
              <a:t>Verdana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  <p:bldP spid="10246" grpId="0" autoUpdateAnimBg="0"/>
      <p:bldP spid="10247" grpId="0" autoUpdateAnimBg="0"/>
      <p:bldP spid="10250" grpId="0" autoUpdateAnimBg="0"/>
      <p:bldP spid="10260" grpId="0" autoUpdateAnimBg="0"/>
      <p:bldP spid="10265" grpId="0" autoUpdateAnimBg="0"/>
      <p:bldP spid="10269" grpId="0" autoUpdateAnimBg="0"/>
      <p:bldP spid="1027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id="{027B2ACF-577A-495C-8C73-FAED3F4D3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35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9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FONT CLASSICS - </a:t>
            </a:r>
            <a:r>
              <a:rPr lang="en-US" altLang="en-US" sz="3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Both Styles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3A1DD549-C4BE-40C1-B7BA-DAE2EFD56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16088"/>
            <a:ext cx="853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The fonts most widely used online are known as </a:t>
            </a:r>
          </a:p>
          <a:p>
            <a:pPr algn="ctr">
              <a:lnSpc>
                <a:spcPct val="80000"/>
              </a:lnSpc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web safe fonts.</a:t>
            </a:r>
            <a:r>
              <a:rPr lang="en-US" altLang="en-US">
                <a:latin typeface="Arial" panose="020B0604020202020204" pitchFamily="34" charset="0"/>
              </a:rPr>
              <a:t> Web Safe Fonts need to be readable across </a:t>
            </a:r>
          </a:p>
          <a:p>
            <a:pPr algn="ctr"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Multiple platforms (PC and Mac). </a:t>
            </a:r>
          </a:p>
          <a:p>
            <a:pPr algn="ctr"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With a monospace font, each letter takes up the same width and the rest </a:t>
            </a: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DF28AAD2-FE31-4F91-A3E8-B1A1944DD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733800"/>
            <a:ext cx="14541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Arial" panose="020B0604020202020204" pitchFamily="34" charset="0"/>
              </a:rPr>
              <a:t>Arial</a:t>
            </a: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7BDCACFF-70A2-4238-ADAF-B19468A5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038600"/>
            <a:ext cx="294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Lucida Console" panose="020B0609040504020204" pitchFamily="49" charset="0"/>
              </a:rPr>
              <a:t>Lucinda Console</a:t>
            </a:r>
          </a:p>
        </p:txBody>
      </p:sp>
      <p:sp>
        <p:nvSpPr>
          <p:cNvPr id="104454" name="Text Box 6">
            <a:extLst>
              <a:ext uri="{FF2B5EF4-FFF2-40B4-BE49-F238E27FC236}">
                <a16:creationId xmlns:a16="http://schemas.microsoft.com/office/drawing/2014/main" id="{D6BB5549-8829-48CE-A4E7-3AE40B70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28511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CourierPS" panose="02070609020205020404" pitchFamily="49" charset="0"/>
              </a:rPr>
              <a:t>Courier</a:t>
            </a:r>
          </a:p>
        </p:txBody>
      </p:sp>
      <p:sp>
        <p:nvSpPr>
          <p:cNvPr id="104463" name="Text Box 15">
            <a:extLst>
              <a:ext uri="{FF2B5EF4-FFF2-40B4-BE49-F238E27FC236}">
                <a16:creationId xmlns:a16="http://schemas.microsoft.com/office/drawing/2014/main" id="{A6D87A9F-F11A-4715-A766-70B68EFC5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419600"/>
            <a:ext cx="24701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Monaco" panose="020B0509030404040204" pitchFamily="49" charset="0"/>
              </a:rPr>
              <a:t>Monaco</a:t>
            </a:r>
          </a:p>
        </p:txBody>
      </p:sp>
      <p:sp>
        <p:nvSpPr>
          <p:cNvPr id="104464" name="Text Box 16">
            <a:extLst>
              <a:ext uri="{FF2B5EF4-FFF2-40B4-BE49-F238E27FC236}">
                <a16:creationId xmlns:a16="http://schemas.microsoft.com/office/drawing/2014/main" id="{A1E391AA-B29B-409E-8E47-3F277A67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2668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u="sng">
                <a:latin typeface="Arial" panose="020B0604020202020204" pitchFamily="34" charset="0"/>
              </a:rPr>
              <a:t>Sans Serif</a:t>
            </a:r>
          </a:p>
        </p:txBody>
      </p:sp>
      <p:sp>
        <p:nvSpPr>
          <p:cNvPr id="104465" name="Text Box 17">
            <a:extLst>
              <a:ext uri="{FF2B5EF4-FFF2-40B4-BE49-F238E27FC236}">
                <a16:creationId xmlns:a16="http://schemas.microsoft.com/office/drawing/2014/main" id="{12D53CC7-5E9F-4E79-B11C-37D38A32C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24200"/>
            <a:ext cx="16652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Arial" panose="020B0604020202020204" pitchFamily="34" charset="0"/>
              </a:rPr>
              <a:t> </a:t>
            </a:r>
            <a:r>
              <a:rPr lang="en-US" altLang="en-US" sz="5000" b="1" u="sng">
                <a:latin typeface="Times New Roman" panose="02020603050405020304" pitchFamily="18" charset="0"/>
              </a:rPr>
              <a:t>Serif</a:t>
            </a:r>
          </a:p>
        </p:txBody>
      </p:sp>
      <p:sp>
        <p:nvSpPr>
          <p:cNvPr id="104466" name="Text Box 18">
            <a:extLst>
              <a:ext uri="{FF2B5EF4-FFF2-40B4-BE49-F238E27FC236}">
                <a16:creationId xmlns:a16="http://schemas.microsoft.com/office/drawing/2014/main" id="{F149BC3C-9EA0-4FCC-A875-3D77514F5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766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u="sng">
                <a:latin typeface="Lucida Console" panose="020B0609040504020204" pitchFamily="49" charset="0"/>
              </a:rPr>
              <a:t>Monospaced</a:t>
            </a:r>
          </a:p>
        </p:txBody>
      </p:sp>
      <p:sp>
        <p:nvSpPr>
          <p:cNvPr id="104467" name="Text Box 19">
            <a:extLst>
              <a:ext uri="{FF2B5EF4-FFF2-40B4-BE49-F238E27FC236}">
                <a16:creationId xmlns:a16="http://schemas.microsoft.com/office/drawing/2014/main" id="{A93A3616-D771-4CDC-97FF-251475193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03725"/>
            <a:ext cx="24542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Tahoma" panose="020B0604030504040204" pitchFamily="34" charset="0"/>
              </a:rPr>
              <a:t>Tahoma</a:t>
            </a:r>
          </a:p>
        </p:txBody>
      </p:sp>
      <p:sp>
        <p:nvSpPr>
          <p:cNvPr id="104468" name="Text Box 20">
            <a:extLst>
              <a:ext uri="{FF2B5EF4-FFF2-40B4-BE49-F238E27FC236}">
                <a16:creationId xmlns:a16="http://schemas.microsoft.com/office/drawing/2014/main" id="{CADB3D7A-3171-45A3-AA2B-B925DBB3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13325"/>
            <a:ext cx="31067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Trebuchet MS" panose="020B0603020202020204" pitchFamily="34" charset="0"/>
              </a:rPr>
              <a:t>Trebuchet</a:t>
            </a:r>
          </a:p>
        </p:txBody>
      </p:sp>
      <p:sp>
        <p:nvSpPr>
          <p:cNvPr id="104469" name="Text Box 21">
            <a:extLst>
              <a:ext uri="{FF2B5EF4-FFF2-40B4-BE49-F238E27FC236}">
                <a16:creationId xmlns:a16="http://schemas.microsoft.com/office/drawing/2014/main" id="{FBE4D349-0AC0-4F5F-A491-CCA42477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22925"/>
            <a:ext cx="2825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Verdana" panose="020B0604030504040204" pitchFamily="34" charset="0"/>
              </a:rPr>
              <a:t>Verdana</a:t>
            </a:r>
          </a:p>
        </p:txBody>
      </p:sp>
      <p:sp>
        <p:nvSpPr>
          <p:cNvPr id="104470" name="Text Box 22">
            <a:extLst>
              <a:ext uri="{FF2B5EF4-FFF2-40B4-BE49-F238E27FC236}">
                <a16:creationId xmlns:a16="http://schemas.microsoft.com/office/drawing/2014/main" id="{A75535FA-016F-430B-8553-63120A48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4403725"/>
            <a:ext cx="2384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Georgia" panose="02040502050405020303" pitchFamily="18" charset="0"/>
              </a:rPr>
              <a:t>Georgia</a:t>
            </a:r>
          </a:p>
        </p:txBody>
      </p:sp>
      <p:sp>
        <p:nvSpPr>
          <p:cNvPr id="104471" name="Text Box 23">
            <a:extLst>
              <a:ext uri="{FF2B5EF4-FFF2-40B4-BE49-F238E27FC236}">
                <a16:creationId xmlns:a16="http://schemas.microsoft.com/office/drawing/2014/main" id="{D011BC3E-EC23-44FD-9797-B79A5D6A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029200"/>
            <a:ext cx="17716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Times New Roman" panose="02020603050405020304" pitchFamily="18" charset="0"/>
              </a:rPr>
              <a:t>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1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6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  <p:bldP spid="104452" grpId="0" autoUpdateAnimBg="0"/>
      <p:bldP spid="104453" grpId="0" autoUpdateAnimBg="0"/>
      <p:bldP spid="104454" grpId="0" autoUpdateAnimBg="0"/>
      <p:bldP spid="104463" grpId="0" autoUpdateAnimBg="0"/>
      <p:bldP spid="104464" grpId="0" autoUpdateAnimBg="0"/>
      <p:bldP spid="104465" grpId="0" autoUpdateAnimBg="0"/>
      <p:bldP spid="104466" grpId="0" autoUpdateAnimBg="0"/>
      <p:bldP spid="104467" grpId="0" autoUpdateAnimBg="0"/>
      <p:bldP spid="104468" grpId="0" autoUpdateAnimBg="0"/>
      <p:bldP spid="104469" grpId="0" autoUpdateAnimBg="0"/>
      <p:bldP spid="104470" grpId="0" autoUpdateAnimBg="0"/>
      <p:bldP spid="10447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EF6FD126-A4B0-4787-94F9-50B4E51BD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0" b="32985"/>
          <a:stretch>
            <a:fillRect/>
          </a:stretch>
        </p:blipFill>
        <p:spPr bwMode="auto">
          <a:xfrm>
            <a:off x="0" y="1981200"/>
            <a:ext cx="91440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E3D41BD6-D857-4FDE-A8F8-FDE906FF2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0" b="32985"/>
          <a:stretch>
            <a:fillRect/>
          </a:stretch>
        </p:blipFill>
        <p:spPr bwMode="auto">
          <a:xfrm>
            <a:off x="0" y="0"/>
            <a:ext cx="91440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9C776AFC-54B9-4696-B6B0-6ED307F4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0" b="32985"/>
          <a:stretch>
            <a:fillRect/>
          </a:stretch>
        </p:blipFill>
        <p:spPr bwMode="auto">
          <a:xfrm>
            <a:off x="0" y="4254500"/>
            <a:ext cx="91440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A191D06D-F36F-49E4-AAF5-1B70D4A6A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759825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Helvetica</a:t>
            </a:r>
            <a:endParaRPr lang="en-US" alt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With the name Helvetica (Latin for </a:t>
            </a:r>
            <a:r>
              <a:rPr lang="en-US" altLang="en-US" sz="2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Swiss</a:t>
            </a: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), this font has the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objective and functional style which was associated with Swiss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typography in the 1950s and 1960s. It is perfect for international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correspondence: no ornament, no emotion, just clear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presentation of information. Helvetica is still one of the most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well-know sans-serif fonts in use today.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D950B632-EE2C-46BF-8A8B-7AF2B5BF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590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34402BEC-DD80-42A8-9DB7-836C1791C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667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6439DC2F-474D-4FDD-A801-6365CE6EB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27670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7653553D-4763-4273-A7D1-FC9C8612D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7950"/>
            <a:ext cx="71135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Notice the minimal use of text. Because of this your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eyes are drawn only to the information that’s most 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important to the artist or client.</a:t>
            </a:r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40DB46BB-01DF-4609-9F04-2EE9A123F7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14400"/>
          <a:ext cx="8839200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Image" r:id="rId4" imgW="10552381" imgH="5879365" progId="Photoshop.Image.9">
                  <p:embed/>
                </p:oleObj>
              </mc:Choice>
              <mc:Fallback>
                <p:oleObj name="Image" r:id="rId4" imgW="10552381" imgH="5879365" progId="Photoshop.Image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839200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E7AA542C-E28B-4A57-893C-8448D0839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362200"/>
          <a:ext cx="5029200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Image" r:id="rId4" imgW="9677638" imgH="7863126" progId="Photoshop.Image.6">
                  <p:embed/>
                </p:oleObj>
              </mc:Choice>
              <mc:Fallback>
                <p:oleObj name="Image" r:id="rId4" imgW="9677638" imgH="7863126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5029200" cy="409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 Box 3">
            <a:extLst>
              <a:ext uri="{FF2B5EF4-FFF2-40B4-BE49-F238E27FC236}">
                <a16:creationId xmlns:a16="http://schemas.microsoft.com/office/drawing/2014/main" id="{7B3B0734-2439-4637-BE4E-78DE5E789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7305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Text is measured in the following two ways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VERTICAL (up and down) is measured in POINTS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1A80FC1D-57CC-4CFC-9CD0-2773E087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81200"/>
            <a:ext cx="439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latin typeface="Arial" panose="020B0604020202020204" pitchFamily="34" charset="0"/>
              </a:rPr>
              <a:t>28 Point - Joe Eats Paste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1BD127D7-E352-4D68-92D3-AC732339F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90800"/>
            <a:ext cx="434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latin typeface="Arial" panose="020B0604020202020204" pitchFamily="34" charset="0"/>
              </a:rPr>
              <a:t>16 Point - Maddie also enjoys paste</a:t>
            </a:r>
            <a:endParaRPr lang="en-US" altLang="en-US" sz="1600">
              <a:latin typeface="Verdana" panose="020B0604030504040204" pitchFamily="34" charset="0"/>
            </a:endParaRP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45624C84-6B03-4F7E-A5BC-75A4DFC24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955925"/>
            <a:ext cx="48768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5000" b="1" dirty="0">
                <a:latin typeface="Arial" panose="020B0604020202020204" pitchFamily="34" charset="0"/>
              </a:rPr>
              <a:t>50 Point - </a:t>
            </a:r>
            <a:r>
              <a:rPr lang="en-US" altLang="en-US" sz="5000" b="1" i="1" dirty="0">
                <a:latin typeface="Arial" panose="020B0604020202020204" pitchFamily="34" charset="0"/>
              </a:rPr>
              <a:t>“Paste is delicious”</a:t>
            </a:r>
            <a:r>
              <a:rPr lang="en-US" altLang="en-US" sz="5000" b="1" dirty="0">
                <a:latin typeface="Arial" panose="020B0604020202020204" pitchFamily="34" charset="0"/>
              </a:rPr>
              <a:t> - says Wednesday</a:t>
            </a:r>
            <a:endParaRPr lang="en-US" altLang="en-US" sz="5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  <p:bldP spid="3072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>
            <a:extLst>
              <a:ext uri="{FF2B5EF4-FFF2-40B4-BE49-F238E27FC236}">
                <a16:creationId xmlns:a16="http://schemas.microsoft.com/office/drawing/2014/main" id="{E1FA2BC1-D9FF-40CC-B296-D5E9953A99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209800"/>
          <a:ext cx="81534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Image" r:id="rId4" imgW="9677638" imgH="4838938" progId="Photoshop.Image.6">
                  <p:embed/>
                </p:oleObj>
              </mc:Choice>
              <mc:Fallback>
                <p:oleObj name="Image" r:id="rId4" imgW="9677638" imgH="4838938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81534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3">
            <a:extLst>
              <a:ext uri="{FF2B5EF4-FFF2-40B4-BE49-F238E27FC236}">
                <a16:creationId xmlns:a16="http://schemas.microsoft.com/office/drawing/2014/main" id="{D1D7A786-869F-40A1-A01A-EAA151215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457200"/>
            <a:ext cx="649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HORIZONTAL (width) is measured in PICAS</a:t>
            </a:r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65B62A88-10A2-4E7F-A3F1-6BE89C2549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600200"/>
          <a:ext cx="7239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Image" r:id="rId4" imgW="9072801" imgH="2419588" progId="Photoshop.Image.6">
                  <p:embed/>
                </p:oleObj>
              </mc:Choice>
              <mc:Fallback>
                <p:oleObj name="Image" r:id="rId4" imgW="9072801" imgH="2419588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72390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>
            <a:extLst>
              <a:ext uri="{FF2B5EF4-FFF2-40B4-BE49-F238E27FC236}">
                <a16:creationId xmlns:a16="http://schemas.microsoft.com/office/drawing/2014/main" id="{04A7BAAC-9521-4767-9903-FABB584D7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381000"/>
            <a:ext cx="441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 - measurements continued - </a:t>
            </a:r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DFD91178-09FE-4EB1-AAB7-480EE0C9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95750"/>
            <a:ext cx="7162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>
            <a:extLst>
              <a:ext uri="{FF2B5EF4-FFF2-40B4-BE49-F238E27FC236}">
                <a16:creationId xmlns:a16="http://schemas.microsoft.com/office/drawing/2014/main" id="{0A333B15-1314-4AC3-8CDA-A4AAF732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6375"/>
            <a:ext cx="80867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Text Box 2">
            <a:extLst>
              <a:ext uri="{FF2B5EF4-FFF2-40B4-BE49-F238E27FC236}">
                <a16:creationId xmlns:a16="http://schemas.microsoft.com/office/drawing/2014/main" id="{681AAFA6-AD9F-45EC-A571-768B9264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381000"/>
            <a:ext cx="274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Which is correct?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B959F207-371D-4CA8-875D-3EF76C74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76400"/>
            <a:ext cx="718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I go to the outhouse at least three times per day.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4E0F3EBB-88A3-49AD-9203-91550BAA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I g o to the       outhouse at            least three times  </a:t>
            </a:r>
          </a:p>
          <a:p>
            <a:r>
              <a:rPr lang="en-US" altLang="en-US" b="1">
                <a:latin typeface="Arial" panose="020B0604020202020204" pitchFamily="34" charset="0"/>
              </a:rPr>
              <a:t>pe r  day.</a:t>
            </a:r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utoUpdateAnimBg="0"/>
      <p:bldP spid="3379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7C69EB2A-2216-4A71-A6CA-698D8FBBD3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600200"/>
          <a:ext cx="7391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Image" r:id="rId4" imgW="9072801" imgH="7863126" progId="Photoshop.Image.6">
                  <p:embed/>
                </p:oleObj>
              </mc:Choice>
              <mc:Fallback>
                <p:oleObj name="Image" r:id="rId4" imgW="9072801" imgH="7863126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73914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ext Box 3">
            <a:extLst>
              <a:ext uri="{FF2B5EF4-FFF2-40B4-BE49-F238E27FC236}">
                <a16:creationId xmlns:a16="http://schemas.microsoft.com/office/drawing/2014/main" id="{7E65A48F-30C2-44E0-812F-FF76D20F8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381000"/>
            <a:ext cx="441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 - measurements continued - </a:t>
            </a:r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>
            <a:extLst>
              <a:ext uri="{FF2B5EF4-FFF2-40B4-BE49-F238E27FC236}">
                <a16:creationId xmlns:a16="http://schemas.microsoft.com/office/drawing/2014/main" id="{891DC3F3-06ED-4BD8-89A7-F89E64514A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828800"/>
          <a:ext cx="8469313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Image" r:id="rId4" imgW="8467963" imgH="1814751" progId="Photoshop.Image.6">
                  <p:embed/>
                </p:oleObj>
              </mc:Choice>
              <mc:Fallback>
                <p:oleObj name="Image" r:id="rId4" imgW="8467963" imgH="1814751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69313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 Box 3">
            <a:extLst>
              <a:ext uri="{FF2B5EF4-FFF2-40B4-BE49-F238E27FC236}">
                <a16:creationId xmlns:a16="http://schemas.microsoft.com/office/drawing/2014/main" id="{C2400936-B2CB-438F-A0C1-9B58C346F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381000"/>
            <a:ext cx="441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 - measurements continued - </a:t>
            </a:r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BB986831-350E-40C0-939E-950143F8CF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600200"/>
          <a:ext cx="7696200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Image" r:id="rId4" imgW="9677638" imgH="3024426" progId="Photoshop.Image.6">
                  <p:embed/>
                </p:oleObj>
              </mc:Choice>
              <mc:Fallback>
                <p:oleObj name="Image" r:id="rId4" imgW="9677638" imgH="3024426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7696200" cy="240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ext Box 3">
            <a:extLst>
              <a:ext uri="{FF2B5EF4-FFF2-40B4-BE49-F238E27FC236}">
                <a16:creationId xmlns:a16="http://schemas.microsoft.com/office/drawing/2014/main" id="{50E3F058-C8E2-4AA9-89AC-B49D793A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0386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2000" b="1">
                <a:latin typeface="Arial" panose="020B0604020202020204" pitchFamily="34" charset="0"/>
              </a:rPr>
              <a:t>S a i g e  l i k e s  w h e n   g u y s  w h i s t l e  a t  h i m </a:t>
            </a:r>
            <a:r>
              <a:rPr lang="en-US" altLang="en-US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1ECAED76-45B9-454A-9AFF-588731C83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724400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2000" b="1">
                <a:latin typeface="Arial" panose="020B0604020202020204" pitchFamily="34" charset="0"/>
              </a:rPr>
              <a:t>Gabby enjoys when guys whistle at her</a:t>
            </a:r>
            <a:endParaRPr lang="en-US" altLang="en-US" sz="2000">
              <a:latin typeface="Verdana" panose="020B0604030504040204" pitchFamily="34" charset="0"/>
            </a:endParaRPr>
          </a:p>
        </p:txBody>
      </p:sp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FFDBEE97-4C23-4BFD-99D7-131D626797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410200"/>
          <a:ext cx="665797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Image" r:id="rId6" imgW="6653451" imgH="238" progId="Photoshop.Image.6">
                  <p:embed/>
                </p:oleObj>
              </mc:Choice>
              <mc:Fallback>
                <p:oleObj name="Image" r:id="rId6" imgW="6653451" imgH="238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0200"/>
                        <a:ext cx="665797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9" name="Text Box 15">
            <a:extLst>
              <a:ext uri="{FF2B5EF4-FFF2-40B4-BE49-F238E27FC236}">
                <a16:creationId xmlns:a16="http://schemas.microsoft.com/office/drawing/2014/main" id="{58E62E60-C70B-4DF4-8865-B7A0E96B4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381000"/>
            <a:ext cx="441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 - measurements continued - 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36880" name="Text Box 16">
            <a:extLst>
              <a:ext uri="{FF2B5EF4-FFF2-40B4-BE49-F238E27FC236}">
                <a16:creationId xmlns:a16="http://schemas.microsoft.com/office/drawing/2014/main" id="{23EB341D-89D2-4336-9973-9571D74F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2200" b="1">
                <a:latin typeface="Arial Narrow" panose="020B0606020202030204" pitchFamily="34" charset="0"/>
              </a:rPr>
              <a:t>Stephanie  enjoys  when   guys  whistle  at  her</a:t>
            </a:r>
            <a:r>
              <a:rPr lang="en-US" altLang="en-US">
                <a:latin typeface="Verdana" panose="020B0604030504040204" pitchFamily="34" charset="0"/>
              </a:rPr>
              <a:t>       </a:t>
            </a:r>
          </a:p>
        </p:txBody>
      </p:sp>
      <p:sp>
        <p:nvSpPr>
          <p:cNvPr id="36881" name="Text Box 17">
            <a:extLst>
              <a:ext uri="{FF2B5EF4-FFF2-40B4-BE49-F238E27FC236}">
                <a16:creationId xmlns:a16="http://schemas.microsoft.com/office/drawing/2014/main" id="{E9305858-89D3-4B8A-A2A5-D48CD718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960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r"/>
            <a:r>
              <a:rPr lang="en-US" altLang="en-US" sz="2000" b="1">
                <a:latin typeface="Arial Narrow" panose="020B0606020202030204" pitchFamily="34" charset="0"/>
              </a:rPr>
              <a:t>Mr. Juul gets freaked out</a:t>
            </a:r>
            <a:r>
              <a:rPr lang="en-US" altLang="en-US" sz="1000" b="1">
                <a:latin typeface="Arial Narrow" panose="020B0606020202030204" pitchFamily="34" charset="0"/>
              </a:rPr>
              <a:t>  </a:t>
            </a:r>
            <a:r>
              <a:rPr lang="en-US" altLang="en-US" sz="2000" b="1">
                <a:latin typeface="Arial Narrow" panose="020B0606020202030204" pitchFamily="34" charset="0"/>
              </a:rPr>
              <a:t>if girls</a:t>
            </a:r>
            <a:r>
              <a:rPr lang="en-US" altLang="en-US" sz="1000" b="1">
                <a:latin typeface="Arial Narrow" panose="020B0606020202030204" pitchFamily="34" charset="0"/>
              </a:rPr>
              <a:t>  </a:t>
            </a:r>
            <a:r>
              <a:rPr lang="en-US" altLang="en-US" sz="2000" b="1">
                <a:latin typeface="Arial Narrow" panose="020B0606020202030204" pitchFamily="34" charset="0"/>
              </a:rPr>
              <a:t>whistle</a:t>
            </a:r>
            <a:r>
              <a:rPr lang="en-US" altLang="en-US" sz="1000" b="1">
                <a:latin typeface="Arial Narrow" panose="020B0606020202030204" pitchFamily="34" charset="0"/>
              </a:rPr>
              <a:t>  </a:t>
            </a:r>
            <a:r>
              <a:rPr lang="en-US" altLang="en-US" sz="2000" b="1">
                <a:latin typeface="Arial Narrow" panose="020B0606020202030204" pitchFamily="34" charset="0"/>
              </a:rPr>
              <a:t>at</a:t>
            </a:r>
            <a:r>
              <a:rPr lang="en-US" altLang="en-US" sz="1000" b="1">
                <a:latin typeface="Arial Narrow" panose="020B0606020202030204" pitchFamily="34" charset="0"/>
              </a:rPr>
              <a:t>  </a:t>
            </a:r>
            <a:r>
              <a:rPr lang="en-US" altLang="en-US" sz="2000" b="1">
                <a:latin typeface="Arial Narrow" panose="020B0606020202030204" pitchFamily="34" charset="0"/>
              </a:rPr>
              <a:t>him</a:t>
            </a:r>
            <a:r>
              <a:rPr lang="en-US" altLang="en-US" sz="2000">
                <a:latin typeface="Arial Narrow" panose="020B0606020202030204" pitchFamily="34" charset="0"/>
              </a:rPr>
              <a:t> </a:t>
            </a:r>
          </a:p>
        </p:txBody>
      </p:sp>
      <p:graphicFrame>
        <p:nvGraphicFramePr>
          <p:cNvPr id="36882" name="Object 18">
            <a:extLst>
              <a:ext uri="{FF2B5EF4-FFF2-40B4-BE49-F238E27FC236}">
                <a16:creationId xmlns:a16="http://schemas.microsoft.com/office/drawing/2014/main" id="{2AF16E34-2625-48C7-AA26-37C948ABE2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886200"/>
          <a:ext cx="2286000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r:id="rId8" imgW="2286005" imgH="2688341" progId="">
                  <p:embed/>
                </p:oleObj>
              </mc:Choice>
              <mc:Fallback>
                <p:oleObj r:id="rId8" imgW="2286005" imgH="2688341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2286000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80" grpId="0" autoUpdateAnimBg="0"/>
      <p:bldP spid="3688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DF7FAABF-1EF2-4269-9958-E145E57156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1676400"/>
          <a:ext cx="674687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Image" r:id="rId4" imgW="9072801" imgH="1209913" progId="Photoshop.Image.6">
                  <p:embed/>
                </p:oleObj>
              </mc:Choice>
              <mc:Fallback>
                <p:oleObj name="Image" r:id="rId4" imgW="9072801" imgH="1209913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674687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37E08A27-013D-4ECA-AD3B-52FFC6D7A7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2743200"/>
          <a:ext cx="56388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Image" r:id="rId6" imgW="9072801" imgH="6653451" progId="Photoshop.Image.6">
                  <p:embed/>
                </p:oleObj>
              </mc:Choice>
              <mc:Fallback>
                <p:oleObj name="Image" r:id="rId6" imgW="9072801" imgH="6653451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5638800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>
            <a:extLst>
              <a:ext uri="{FF2B5EF4-FFF2-40B4-BE49-F238E27FC236}">
                <a16:creationId xmlns:a16="http://schemas.microsoft.com/office/drawing/2014/main" id="{8338D556-A24C-43C0-8736-08D5FA903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381000"/>
            <a:ext cx="441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 - measurements continued - </a:t>
            </a:r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>
            <a:extLst>
              <a:ext uri="{FF2B5EF4-FFF2-40B4-BE49-F238E27FC236}">
                <a16:creationId xmlns:a16="http://schemas.microsoft.com/office/drawing/2014/main" id="{490E4B01-A7E8-4183-B719-26081D0076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81200"/>
          <a:ext cx="9144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Image" r:id="rId4" imgW="9072801" imgH="1814751" progId="Photoshop.Image.6">
                  <p:embed/>
                </p:oleObj>
              </mc:Choice>
              <mc:Fallback>
                <p:oleObj name="Image" r:id="rId4" imgW="9072801" imgH="1814751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91440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3">
            <a:extLst>
              <a:ext uri="{FF2B5EF4-FFF2-40B4-BE49-F238E27FC236}">
                <a16:creationId xmlns:a16="http://schemas.microsoft.com/office/drawing/2014/main" id="{C284EFE6-4A1F-4E3D-B3AA-1FCE469F3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5006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- KINDS OF TYPE -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8BDB75C7-BF3D-49AF-8CD0-708944F90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5105400"/>
            <a:ext cx="8642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Arial" panose="020B0604020202020204" pitchFamily="34" charset="0"/>
              </a:rPr>
              <a:t>Headline Type sizes range from a minimum </a:t>
            </a:r>
          </a:p>
          <a:p>
            <a:r>
              <a:rPr lang="en-US" altLang="en-US" sz="3200" b="1">
                <a:latin typeface="Arial" panose="020B0604020202020204" pitchFamily="34" charset="0"/>
              </a:rPr>
              <a:t>of 14 points </a:t>
            </a:r>
            <a:r>
              <a:rPr lang="en-US" altLang="en-US" sz="3600" b="1">
                <a:latin typeface="Arial" panose="020B0604020202020204" pitchFamily="34" charset="0"/>
              </a:rPr>
              <a:t>on</a:t>
            </a:r>
            <a:r>
              <a:rPr lang="en-US" altLang="en-US" sz="3200" b="1">
                <a:latin typeface="Arial" panose="020B0604020202020204" pitchFamily="34" charset="0"/>
              </a:rPr>
              <a:t> </a:t>
            </a:r>
            <a:r>
              <a:rPr lang="en-US" altLang="en-US" sz="4800" b="1">
                <a:latin typeface="Arial" panose="020B0604020202020204" pitchFamily="34" charset="0"/>
              </a:rPr>
              <a:t>up.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EE5E5813-75A3-4A26-AE6B-24F2DF265D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2362200"/>
          <a:ext cx="7467600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Image" r:id="rId4" imgW="1209913" imgH="605076" progId="Photoshop.Image.6">
                  <p:embed/>
                </p:oleObj>
              </mc:Choice>
              <mc:Fallback>
                <p:oleObj name="Image" r:id="rId4" imgW="1209913" imgH="605076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7467600" cy="308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3">
            <a:extLst>
              <a:ext uri="{FF2B5EF4-FFF2-40B4-BE49-F238E27FC236}">
                <a16:creationId xmlns:a16="http://schemas.microsoft.com/office/drawing/2014/main" id="{740C6D9A-277A-4ABD-B916-A634B71B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381000"/>
            <a:ext cx="6642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- HEADLINE EXAMPLES -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:a16="http://schemas.microsoft.com/office/drawing/2014/main" id="{4F0E8629-8F58-43E1-9130-1020B9DEE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85800"/>
            <a:ext cx="8229600" cy="288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Early Human - Pictorial Signs - (Pictograms) </a:t>
            </a:r>
            <a:br>
              <a:rPr lang="en-US" altLang="en-US" sz="2800" b="1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endParaRPr lang="en-US" altLang="en-US" sz="5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Pictograms are very simple drawings that represent  things or ideas. This method of communication is still used today by certain civilizations including Chinese and Japanese and American Indians.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000" b="1" dirty="0">
                <a:latin typeface="Arial" panose="020B0604020202020204" pitchFamily="34" charset="0"/>
              </a:rPr>
              <a:t>Video Link </a:t>
            </a:r>
            <a:r>
              <a:rPr lang="en-US" altLang="en-US" sz="2000" dirty="0">
                <a:latin typeface="Arial" panose="020B0604020202020204" pitchFamily="34" charset="0"/>
              </a:rPr>
              <a:t>– 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First Artworks – Cave Paintings</a:t>
            </a:r>
            <a:endParaRPr lang="en-US" altLang="en-US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B59989E-B814-45FC-88EF-91501ACFC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58170"/>
            <a:ext cx="4267200" cy="257038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2119B09-C5DD-491E-82C0-1EF6610DA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7036"/>
            <a:ext cx="3733800" cy="253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extLst>
              <a:ext uri="{FF2B5EF4-FFF2-40B4-BE49-F238E27FC236}">
                <a16:creationId xmlns:a16="http://schemas.microsoft.com/office/drawing/2014/main" id="{D5E3A2A9-BFC9-4238-BD15-EBF834EB1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57200"/>
            <a:ext cx="6642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- HEADLINE EXAMPLES -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96E561E4-DEE4-4CA0-8C2A-08A07C0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3400425"/>
            <a:ext cx="528637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5500" b="1" i="1">
                <a:latin typeface="Times New Roman" panose="02020603050405020304" pitchFamily="18" charset="0"/>
              </a:rPr>
              <a:t>IT’S OFFICIAL!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4389D80F-5B11-4F02-971B-00384281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981200"/>
            <a:ext cx="8675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latin typeface="Arial" panose="020B0604020202020204" pitchFamily="34" charset="0"/>
              </a:rPr>
              <a:t>Why Does Alek Eat His Own Poop?</a:t>
            </a:r>
            <a:endParaRPr lang="en-US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46675273-A1F3-4258-8760-7212E4ACD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267200"/>
            <a:ext cx="87058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500">
                <a:latin typeface="Times New Roman" panose="02020603050405020304" pitchFamily="18" charset="0"/>
              </a:rPr>
              <a:t>TYLER TO WED HIMSELF!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  <p:bldP spid="40966" grpId="0" autoUpdateAnimBg="0"/>
      <p:bldP spid="4096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D66ACB73-7C7F-47EE-8B46-60D9325FA9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" y="1676400"/>
          <a:ext cx="9074150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Image" r:id="rId4" imgW="9072801" imgH="3024426" progId="Photoshop.Image.6">
                  <p:embed/>
                </p:oleObj>
              </mc:Choice>
              <mc:Fallback>
                <p:oleObj name="Image" r:id="rId4" imgW="9072801" imgH="3024426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1676400"/>
                        <a:ext cx="9074150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 Box 3">
            <a:extLst>
              <a:ext uri="{FF2B5EF4-FFF2-40B4-BE49-F238E27FC236}">
                <a16:creationId xmlns:a16="http://schemas.microsoft.com/office/drawing/2014/main" id="{3131E8D9-3E9C-4FC5-AC5A-D4721AC3B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5006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- KINDS OF TYPE -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>
            <a:extLst>
              <a:ext uri="{FF2B5EF4-FFF2-40B4-BE49-F238E27FC236}">
                <a16:creationId xmlns:a16="http://schemas.microsoft.com/office/drawing/2014/main" id="{CCBE0F55-E894-4FCD-92C7-7E28090DD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133600"/>
          <a:ext cx="19812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Image" r:id="rId4" imgW="9072801" imgH="7258288" progId="Photoshop.Image.6">
                  <p:embed/>
                </p:oleObj>
              </mc:Choice>
              <mc:Fallback>
                <p:oleObj name="Image" r:id="rId4" imgW="9072801" imgH="7258288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00" t="1875" r="59500" b="2499"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19812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3">
            <a:extLst>
              <a:ext uri="{FF2B5EF4-FFF2-40B4-BE49-F238E27FC236}">
                <a16:creationId xmlns:a16="http://schemas.microsoft.com/office/drawing/2014/main" id="{079EF44D-62CE-46A9-B694-4A13F724B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381000"/>
            <a:ext cx="6615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- BODY TYPE EXAMPLE - 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653BC4C2-5E23-4950-A42D-00E852F74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14600"/>
            <a:ext cx="265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Times New Roman" panose="02020603050405020304" pitchFamily="18" charset="0"/>
              </a:rPr>
              <a:t>Times New Roman</a:t>
            </a:r>
            <a:endParaRPr lang="en-US" altLang="en-US" b="1"/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6C59CD00-33E1-4919-8EC8-E01DE1DBF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2420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Garamond</a:t>
            </a:r>
          </a:p>
        </p:txBody>
      </p:sp>
      <p:graphicFrame>
        <p:nvGraphicFramePr>
          <p:cNvPr id="43015" name="Object 7">
            <a:extLst>
              <a:ext uri="{FF2B5EF4-FFF2-40B4-BE49-F238E27FC236}">
                <a16:creationId xmlns:a16="http://schemas.microsoft.com/office/drawing/2014/main" id="{A9629C22-A3AA-4333-A0F7-EAD76D15B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133600"/>
          <a:ext cx="2209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Image" r:id="rId6" imgW="9072801" imgH="7258288" progId="Photoshop.Image.6">
                  <p:embed/>
                </p:oleObj>
              </mc:Choice>
              <mc:Fallback>
                <p:oleObj name="Image" r:id="rId6" imgW="9072801" imgH="7258288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00" t="1250" r="6500" b="27499"/>
                      <a:stretch>
                        <a:fillRect/>
                      </a:stretch>
                    </p:blipFill>
                    <p:spPr bwMode="auto">
                      <a:xfrm>
                        <a:off x="4114800" y="2133600"/>
                        <a:ext cx="22098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6" name="Picture 8">
            <a:extLst>
              <a:ext uri="{FF2B5EF4-FFF2-40B4-BE49-F238E27FC236}">
                <a16:creationId xmlns:a16="http://schemas.microsoft.com/office/drawing/2014/main" id="{0D39F629-CD82-4139-89E1-B7241BC6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0" b="32985"/>
          <a:stretch>
            <a:fillRect/>
          </a:stretch>
        </p:blipFill>
        <p:spPr bwMode="auto">
          <a:xfrm>
            <a:off x="6705600" y="2438400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7" name="Text Box 9">
            <a:extLst>
              <a:ext uri="{FF2B5EF4-FFF2-40B4-BE49-F238E27FC236}">
                <a16:creationId xmlns:a16="http://schemas.microsoft.com/office/drawing/2014/main" id="{78DFBB60-6CD9-47DC-BBA7-D08250341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8" y="3048000"/>
            <a:ext cx="32305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>
                <a:latin typeface="Franklin Gothic Demi" panose="020B0703020102020204" pitchFamily="34" charset="0"/>
              </a:rPr>
              <a:t>Franklin Gothic Demi</a:t>
            </a:r>
            <a:endParaRPr lang="en-US" altLang="en-US" sz="5000">
              <a:latin typeface="Franklin Gothic Demi" panose="020B0703020102020204" pitchFamily="34" charset="0"/>
            </a:endParaRP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220EA94D-4944-466A-988F-81220041E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657600"/>
            <a:ext cx="14541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>
                <a:latin typeface="Arial" panose="020B0604020202020204" pitchFamily="34" charset="0"/>
              </a:rPr>
              <a:t>Arial</a:t>
            </a: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40FEDA4B-41DD-41A3-AF75-CFE7EB5D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50085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utoUpdateAnimBg="0"/>
      <p:bldP spid="4301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>
            <a:extLst>
              <a:ext uri="{FF2B5EF4-FFF2-40B4-BE49-F238E27FC236}">
                <a16:creationId xmlns:a16="http://schemas.microsoft.com/office/drawing/2014/main" id="{6DC14CE2-1F28-4FD0-A3E6-3E7CE97FB1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28800"/>
          <a:ext cx="6172200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Image" r:id="rId4" imgW="9072801" imgH="7863126" progId="Photoshop.Image.6">
                  <p:embed/>
                </p:oleObj>
              </mc:Choice>
              <mc:Fallback>
                <p:oleObj name="Image" r:id="rId4" imgW="9072801" imgH="7863126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50"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6172200" cy="461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3">
            <a:extLst>
              <a:ext uri="{FF2B5EF4-FFF2-40B4-BE49-F238E27FC236}">
                <a16:creationId xmlns:a16="http://schemas.microsoft.com/office/drawing/2014/main" id="{D1C899C3-B025-4A90-83AE-0DD24157C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381000"/>
            <a:ext cx="6615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- BODY TYPE EXAMPLE - 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6B6E8893-96C3-4994-B857-48C515B62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1905000"/>
            <a:ext cx="2860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Which of these </a:t>
            </a:r>
          </a:p>
          <a:p>
            <a:r>
              <a:rPr lang="en-US" altLang="en-US">
                <a:latin typeface="Arial" panose="020B0604020202020204" pitchFamily="34" charset="0"/>
              </a:rPr>
              <a:t>fonts are easiest for</a:t>
            </a:r>
          </a:p>
          <a:p>
            <a:r>
              <a:rPr lang="en-US" altLang="en-US">
                <a:latin typeface="Arial" panose="020B0604020202020204" pitchFamily="34" charset="0"/>
              </a:rPr>
              <a:t>you to understand </a:t>
            </a:r>
          </a:p>
          <a:p>
            <a:r>
              <a:rPr lang="en-US" altLang="en-US">
                <a:latin typeface="Arial" panose="020B0604020202020204" pitchFamily="34" charset="0"/>
              </a:rPr>
              <a:t>and read?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3468AD73-5360-4AFE-8AAE-458D3F970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810000"/>
            <a:ext cx="2228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 Know why ?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53110F0F-AE28-4508-A8FD-CC3581C4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267200"/>
            <a:ext cx="2971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It’s what YOU are</a:t>
            </a:r>
          </a:p>
          <a:p>
            <a:r>
              <a:rPr lang="en-US" altLang="en-US">
                <a:latin typeface="Arial" panose="020B0604020202020204" pitchFamily="34" charset="0"/>
              </a:rPr>
              <a:t>most accustomed to… thus these fonts get used </a:t>
            </a:r>
          </a:p>
          <a:p>
            <a:r>
              <a:rPr lang="en-US" altLang="en-US">
                <a:latin typeface="Arial" panose="020B0604020202020204" pitchFamily="34" charset="0"/>
              </a:rPr>
              <a:t>most often.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37" grpId="0" autoUpdateAnimBg="0"/>
      <p:bldP spid="4403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DEDF50F8-9AA4-4FBF-9357-F862BB6F2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"/>
            <a:ext cx="42799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HIERARCHY -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8BC9DF9C-5694-48BE-823B-B84B4379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39624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VISUAL HIERARCHY</a:t>
            </a:r>
            <a:r>
              <a:rPr lang="en-US" altLang="en-US">
                <a:latin typeface="Arial" panose="020B0604020202020204" pitchFamily="34" charset="0"/>
              </a:rPr>
              <a:t> refers to the descending order of several fonts within a design.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 b="1">
                <a:latin typeface="Arial" panose="020B0604020202020204" pitchFamily="34" charset="0"/>
              </a:rPr>
              <a:t>The Headline</a:t>
            </a:r>
            <a:r>
              <a:rPr lang="en-US" altLang="en-US">
                <a:latin typeface="Arial" panose="020B0604020202020204" pitchFamily="34" charset="0"/>
              </a:rPr>
              <a:t> is usually largest or has attention drawn to it using </a:t>
            </a:r>
            <a:r>
              <a:rPr lang="en-US" altLang="en-US" b="1">
                <a:latin typeface="Arial" panose="020B0604020202020204" pitchFamily="34" charset="0"/>
              </a:rPr>
              <a:t>weight</a:t>
            </a:r>
            <a:r>
              <a:rPr lang="en-US" altLang="en-US">
                <a:latin typeface="Arial" panose="020B0604020202020204" pitchFamily="34" charset="0"/>
              </a:rPr>
              <a:t> or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The information in or order of least importance follows.</a:t>
            </a:r>
          </a:p>
        </p:txBody>
      </p:sp>
      <p:pic>
        <p:nvPicPr>
          <p:cNvPr id="108550" name="Picture 6">
            <a:extLst>
              <a:ext uri="{FF2B5EF4-FFF2-40B4-BE49-F238E27FC236}">
                <a16:creationId xmlns:a16="http://schemas.microsoft.com/office/drawing/2014/main" id="{C3EDE052-5740-4F92-BF97-C2F74E18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1676400"/>
            <a:ext cx="4456112" cy="495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5">
            <a:extLst>
              <a:ext uri="{FF2B5EF4-FFF2-40B4-BE49-F238E27FC236}">
                <a16:creationId xmlns:a16="http://schemas.microsoft.com/office/drawing/2014/main" id="{18F97314-867C-4574-BB62-5574E6882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52641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FONT FAMILIES -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pic>
        <p:nvPicPr>
          <p:cNvPr id="106503" name="Picture 7">
            <a:extLst>
              <a:ext uri="{FF2B5EF4-FFF2-40B4-BE49-F238E27FC236}">
                <a16:creationId xmlns:a16="http://schemas.microsoft.com/office/drawing/2014/main" id="{39313182-728B-4BAB-A837-502CF970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343400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4" name="Text Box 8">
            <a:extLst>
              <a:ext uri="{FF2B5EF4-FFF2-40B4-BE49-F238E27FC236}">
                <a16:creationId xmlns:a16="http://schemas.microsoft.com/office/drawing/2014/main" id="{11B0038B-6F48-4BE9-AE9E-7A7AE77B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4191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Consists of variations within one style of font.</a:t>
            </a:r>
          </a:p>
          <a:p>
            <a:endParaRPr lang="en-US" altLang="en-US">
              <a:latin typeface="Helvetica" panose="020B0504020202030204" pitchFamily="34" charset="0"/>
            </a:endParaRPr>
          </a:p>
          <a:p>
            <a:r>
              <a:rPr lang="en-US" altLang="en-US">
                <a:latin typeface="Helvetica" panose="020B0504020202030204" pitchFamily="34" charset="0"/>
              </a:rPr>
              <a:t>Helvetica</a:t>
            </a:r>
            <a:r>
              <a:rPr lang="en-US" altLang="en-US">
                <a:latin typeface="Arial" panose="020B0604020202020204" pitchFamily="34" charset="0"/>
              </a:rPr>
              <a:t> for example, has a huge family tree.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Some fonts may only have </a:t>
            </a:r>
            <a:r>
              <a:rPr lang="en-US" altLang="en-US" b="1">
                <a:latin typeface="Arial" panose="020B0604020202020204" pitchFamily="34" charset="0"/>
              </a:rPr>
              <a:t>bold</a:t>
            </a:r>
            <a:r>
              <a:rPr lang="en-US" altLang="en-US">
                <a:latin typeface="Arial" panose="020B0604020202020204" pitchFamily="34" charset="0"/>
              </a:rPr>
              <a:t> or </a:t>
            </a:r>
            <a:r>
              <a:rPr lang="en-US" altLang="en-US" i="1">
                <a:latin typeface="Arial" panose="020B0604020202020204" pitchFamily="34" charset="0"/>
              </a:rPr>
              <a:t>italic</a:t>
            </a:r>
            <a:r>
              <a:rPr lang="en-US" altLang="en-US">
                <a:latin typeface="Arial" panose="020B0604020202020204" pitchFamily="34" charset="0"/>
              </a:rPr>
              <a:t> versions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02D4F310-CE3F-4698-812E-98DB71EF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86090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>
                <a:latin typeface="Arial" panose="020B0604020202020204" pitchFamily="34" charset="0"/>
              </a:rPr>
              <a:t>Summary.</a:t>
            </a:r>
          </a:p>
          <a:p>
            <a:r>
              <a:rPr lang="en-US" altLang="en-US">
                <a:latin typeface="Arial" panose="020B0604020202020204" pitchFamily="34" charset="0"/>
              </a:rPr>
              <a:t>Our current alphabet is made up of 26 distinct symbols that </a:t>
            </a:r>
          </a:p>
          <a:p>
            <a:r>
              <a:rPr lang="en-US" altLang="en-US">
                <a:latin typeface="Arial" panose="020B0604020202020204" pitchFamily="34" charset="0"/>
              </a:rPr>
              <a:t>represent thousands of years of evolution in design.  As a </a:t>
            </a:r>
          </a:p>
          <a:p>
            <a:r>
              <a:rPr lang="en-US" altLang="en-US">
                <a:latin typeface="Arial" panose="020B0604020202020204" pitchFamily="34" charset="0"/>
              </a:rPr>
              <a:t>designer, you can modify, simplify or embellish these symbols </a:t>
            </a:r>
          </a:p>
          <a:p>
            <a:r>
              <a:rPr lang="en-US" altLang="en-US">
                <a:latin typeface="Arial" panose="020B0604020202020204" pitchFamily="34" charset="0"/>
              </a:rPr>
              <a:t>and forms, </a:t>
            </a:r>
            <a:r>
              <a:rPr lang="en-US" altLang="en-US" b="1">
                <a:latin typeface="Arial" panose="020B0604020202020204" pitchFamily="34" charset="0"/>
              </a:rPr>
              <a:t>but </a:t>
            </a:r>
            <a:r>
              <a:rPr lang="en-US" altLang="en-US">
                <a:latin typeface="Arial" panose="020B0604020202020204" pitchFamily="34" charset="0"/>
              </a:rPr>
              <a:t>you cannot change the basic shapes </a:t>
            </a:r>
          </a:p>
          <a:p>
            <a:r>
              <a:rPr lang="en-US" altLang="en-US">
                <a:latin typeface="Arial" panose="020B0604020202020204" pitchFamily="34" charset="0"/>
              </a:rPr>
              <a:t>without weakening communication.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B4AFC6E3-FD4A-494A-82AD-A6A4F696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21844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61276DEA-9424-4B12-85BB-28D50CD72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81200"/>
            <a:ext cx="5867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Look through all the font links we have available online at www.juularts.com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Also check out </a:t>
            </a:r>
            <a:r>
              <a:rPr lang="en-US" altLang="en-US" b="1" dirty="0">
                <a:latin typeface="Arial" panose="020B0604020202020204" pitchFamily="34" charset="0"/>
              </a:rPr>
              <a:t>www.Fonts.com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That is all for today spuds…</a:t>
            </a:r>
            <a:endParaRPr lang="en-US" altLang="en-US" sz="2000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139811D1-4A2F-410C-BD58-722C40B4BC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828800"/>
          <a:ext cx="29718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Image" r:id="rId4" imgW="1209913" imgH="1209913" progId="Photoshop.Image.6">
                  <p:embed/>
                </p:oleObj>
              </mc:Choice>
              <mc:Fallback>
                <p:oleObj name="Image" r:id="rId4" imgW="1209913" imgH="1209913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8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29718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236D8960-D1D4-43A4-A065-0B9BBBE18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75930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 b="1">
                <a:solidFill>
                  <a:srgbClr val="FF0000"/>
                </a:solidFill>
                <a:latin typeface="Arial" panose="020B0604020202020204" pitchFamily="34" charset="0"/>
              </a:rPr>
              <a:t>RECAP QUESTION TIME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34FA9F33-F5E2-4B0B-A799-9915CFA9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905000"/>
            <a:ext cx="348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What is TYPOGRAPHY</a:t>
            </a:r>
            <a:endParaRPr lang="en-US" altLang="en-US"/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D1A16F00-11F6-483A-BF84-58FD13FA2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352800"/>
            <a:ext cx="468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Who was JOHAN GUTENBERG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3E4D5F1C-D180-47FB-B9F7-2F50ABA6E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What did GUTENBERG’S invention help create in the Western World?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81C0B15B-D0F2-4DC3-861B-DE338A14A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618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The Art Of Printing With or Design with Type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319FA006-A213-4DC7-BBFC-DBCCD512E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First invented the process of printing from movable type in 1440.</a:t>
            </a:r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8900592A-B2E3-4233-8895-B148078D9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5562600"/>
            <a:ext cx="867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Books… Literacy… Schools… Critical Thinking… Individualism</a:t>
            </a:r>
          </a:p>
        </p:txBody>
      </p:sp>
      <p:graphicFrame>
        <p:nvGraphicFramePr>
          <p:cNvPr id="46090" name="Object 10">
            <a:extLst>
              <a:ext uri="{FF2B5EF4-FFF2-40B4-BE49-F238E27FC236}">
                <a16:creationId xmlns:a16="http://schemas.microsoft.com/office/drawing/2014/main" id="{BDE34784-0330-46F8-BD79-BC782B79A0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676400"/>
          <a:ext cx="26670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Image" r:id="rId4" imgW="1209913" imgH="605076" progId="Photoshop.Image.6">
                  <p:embed/>
                </p:oleObj>
              </mc:Choice>
              <mc:Fallback>
                <p:oleObj name="Image" r:id="rId4" imgW="1209913" imgH="605076" progId="Photoshop.Image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76400"/>
                        <a:ext cx="2667000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autoUpdateAnimBg="0"/>
      <p:bldP spid="46084" grpId="0" autoUpdateAnimBg="0"/>
      <p:bldP spid="46086" grpId="0" autoUpdateAnimBg="0"/>
      <p:bldP spid="46087" grpId="0" autoUpdateAnimBg="0"/>
      <p:bldP spid="46088" grpId="0" autoUpdateAnimBg="0"/>
      <p:bldP spid="4608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>
            <a:extLst>
              <a:ext uri="{FF2B5EF4-FFF2-40B4-BE49-F238E27FC236}">
                <a16:creationId xmlns:a16="http://schemas.microsoft.com/office/drawing/2014/main" id="{1C73324F-62BC-404F-B816-49B2521B23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752600"/>
          <a:ext cx="68580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Image" r:id="rId4" imgW="6048613" imgH="605076" progId="Photoshop.Image.6">
                  <p:embed/>
                </p:oleObj>
              </mc:Choice>
              <mc:Fallback>
                <p:oleObj name="Image" r:id="rId4" imgW="6048613" imgH="605076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094"/>
                      <a:stretch>
                        <a:fillRect/>
                      </a:stretch>
                    </p:blipFill>
                    <p:spPr bwMode="auto">
                      <a:xfrm>
                        <a:off x="1905000" y="1752600"/>
                        <a:ext cx="68580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Text Box 3">
            <a:extLst>
              <a:ext uri="{FF2B5EF4-FFF2-40B4-BE49-F238E27FC236}">
                <a16:creationId xmlns:a16="http://schemas.microsoft.com/office/drawing/2014/main" id="{E462C7B4-0DC9-4884-A101-8DC8E2A22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5613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 b="1">
                <a:solidFill>
                  <a:srgbClr val="FF0000"/>
                </a:solidFill>
                <a:latin typeface="Arial" panose="020B0604020202020204" pitchFamily="34" charset="0"/>
              </a:rPr>
              <a:t>RECAP continued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159AFA69-F969-4447-A7E4-F5119084A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SANS SERIF 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17C6BC0E-7F28-46A7-9D3A-27342BD5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276600"/>
            <a:ext cx="91440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This style of serif font is mostly used in books and magazines</a:t>
            </a:r>
          </a:p>
        </p:txBody>
      </p:sp>
      <p:graphicFrame>
        <p:nvGraphicFramePr>
          <p:cNvPr id="48136" name="Object 8">
            <a:extLst>
              <a:ext uri="{FF2B5EF4-FFF2-40B4-BE49-F238E27FC236}">
                <a16:creationId xmlns:a16="http://schemas.microsoft.com/office/drawing/2014/main" id="{2DAB3D29-3736-4452-B70F-DF3DC99F24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905000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Image" r:id="rId6" imgW="6048613" imgH="605076" progId="Photoshop.Image.6">
                  <p:embed/>
                </p:oleObj>
              </mc:Choice>
              <mc:Fallback>
                <p:oleObj name="Image" r:id="rId6" imgW="6048613" imgH="605076" progId="Photoshop.Image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64" r="84906"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Rectangle 9">
            <a:extLst>
              <a:ext uri="{FF2B5EF4-FFF2-40B4-BE49-F238E27FC236}">
                <a16:creationId xmlns:a16="http://schemas.microsoft.com/office/drawing/2014/main" id="{D1BDD820-1171-413E-89BB-EBE0B3B63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733800"/>
            <a:ext cx="207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“Traditional”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8138" name="Rectangle 10">
            <a:extLst>
              <a:ext uri="{FF2B5EF4-FFF2-40B4-BE49-F238E27FC236}">
                <a16:creationId xmlns:a16="http://schemas.microsoft.com/office/drawing/2014/main" id="{79F53D08-D87C-4EF1-A7EE-DE155FBCB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76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SERIF</a:t>
            </a:r>
          </a:p>
        </p:txBody>
      </p:sp>
      <p:sp>
        <p:nvSpPr>
          <p:cNvPr id="48139" name="Rectangle 11">
            <a:extLst>
              <a:ext uri="{FF2B5EF4-FFF2-40B4-BE49-F238E27FC236}">
                <a16:creationId xmlns:a16="http://schemas.microsoft.com/office/drawing/2014/main" id="{DAF219DF-C49B-4EE6-912A-6103B12A0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419600"/>
            <a:ext cx="542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With guideline strokes is known as?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40" name="Rectangle 12">
            <a:extLst>
              <a:ext uri="{FF2B5EF4-FFF2-40B4-BE49-F238E27FC236}">
                <a16:creationId xmlns:a16="http://schemas.microsoft.com/office/drawing/2014/main" id="{DEBB84F6-17DE-4BED-8F68-22318A69A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562600"/>
            <a:ext cx="5900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Without guideline strokes is known as?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33" grpId="0" autoUpdateAnimBg="0"/>
      <p:bldP spid="48137" grpId="0" autoUpdateAnimBg="0"/>
      <p:bldP spid="48138" grpId="0" autoUpdateAnimBg="0"/>
      <p:bldP spid="48139" grpId="0" autoUpdateAnimBg="0"/>
      <p:bldP spid="4814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BE5ED998-6050-4BF6-889B-FF803DA9C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0"/>
            <a:ext cx="8534400" cy="17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Early Human - Pictorial Signs - (Pictograms)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Pictograms can also be found in ancient Egyptian hieroglyphics.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000" b="1" dirty="0">
                <a:latin typeface="Arial" panose="020B0604020202020204" pitchFamily="34" charset="0"/>
              </a:rPr>
              <a:t>Video: </a:t>
            </a: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Egyptian Hieroglyphs </a:t>
            </a:r>
            <a:endParaRPr lang="en-US" altLang="en-US" sz="20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A group of bees on a wood surface&#10;&#10;Description automatically generated with medium confidence">
            <a:extLst>
              <a:ext uri="{FF2B5EF4-FFF2-40B4-BE49-F238E27FC236}">
                <a16:creationId xmlns:a16="http://schemas.microsoft.com/office/drawing/2014/main" id="{405628D4-2B4E-4D18-B490-2DCE0689D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82" y="2669812"/>
            <a:ext cx="6892636" cy="344631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6AE5347E-614E-47C5-B960-7F8BF470A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5613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 b="1">
                <a:solidFill>
                  <a:srgbClr val="FF0000"/>
                </a:solidFill>
                <a:latin typeface="Arial" panose="020B0604020202020204" pitchFamily="34" charset="0"/>
              </a:rPr>
              <a:t>RECAP continued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43389DB7-5895-46CD-90E3-B9704AAE4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1676400"/>
            <a:ext cx="651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Text is measured in the following two ways</a:t>
            </a:r>
            <a:r>
              <a:rPr lang="en-US" altLang="en-US">
                <a:latin typeface="Arial" panose="020B0604020202020204" pitchFamily="34" charset="0"/>
              </a:rPr>
              <a:t>.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C7D59512-E6E0-49AA-8FA5-73C7C382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43200"/>
            <a:ext cx="461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PICAS which measures what?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47DA0480-46C2-4BBE-8261-F8FA15BBD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429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KERNING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9A99D1FB-C263-45F4-B3C0-6A9A4E9BB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429000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Adjusting the space between letters</a:t>
            </a: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78F02B7E-0A55-4CCF-97B8-3CCB83D7C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3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LINESPACING (LEADING) </a:t>
            </a: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013625F5-2DC9-436F-A403-CA9CCD96F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0"/>
            <a:ext cx="5895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Adjusting the space between lines of text</a:t>
            </a:r>
          </a:p>
          <a:p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16153490-E018-4065-8035-B21BDDF45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253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WORDSPACING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A34ED2C4-DA1C-4CE0-B481-F9D7995E8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5791200"/>
            <a:ext cx="516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Adjusting the space between words</a:t>
            </a:r>
          </a:p>
        </p:txBody>
      </p:sp>
      <p:sp>
        <p:nvSpPr>
          <p:cNvPr id="49164" name="Rectangle 12">
            <a:extLst>
              <a:ext uri="{FF2B5EF4-FFF2-40B4-BE49-F238E27FC236}">
                <a16:creationId xmlns:a16="http://schemas.microsoft.com/office/drawing/2014/main" id="{59B10F5F-2153-44E1-AC82-6BD006AC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9800"/>
            <a:ext cx="473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POINTS which measures what?</a:t>
            </a:r>
          </a:p>
        </p:txBody>
      </p:sp>
      <p:sp>
        <p:nvSpPr>
          <p:cNvPr id="49166" name="Text Box 14">
            <a:extLst>
              <a:ext uri="{FF2B5EF4-FFF2-40B4-BE49-F238E27FC236}">
                <a16:creationId xmlns:a16="http://schemas.microsoft.com/office/drawing/2014/main" id="{CA549E41-1B95-4C3E-A079-4551E980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2819400"/>
            <a:ext cx="111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Width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49167" name="Text Box 15">
            <a:extLst>
              <a:ext uri="{FF2B5EF4-FFF2-40B4-BE49-F238E27FC236}">
                <a16:creationId xmlns:a16="http://schemas.microsoft.com/office/drawing/2014/main" id="{06A9E280-7521-4082-8502-1FFF9821B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209800"/>
            <a:ext cx="113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Height</a:t>
            </a:r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704C59A0-0453-42BF-86FD-61C3C79C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5613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 b="1">
                <a:solidFill>
                  <a:srgbClr val="FF0000"/>
                </a:solidFill>
                <a:latin typeface="Arial" panose="020B0604020202020204" pitchFamily="34" charset="0"/>
              </a:rPr>
              <a:t>RECAP continued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54E8F2B7-6FDD-404F-B2E1-4AF0BF10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457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HEADLINE TYPE is measured 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5058E0CA-926C-4EFE-B74F-2CB7263D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752600"/>
            <a:ext cx="317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 14 POINTS and up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AB8853FC-36E3-4382-AE06-EC141B54A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362200"/>
            <a:ext cx="380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BODY TYPE is measured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CA94E3A9-4340-4DFF-901C-1A2399E32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362200"/>
            <a:ext cx="385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up to 12 points and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2" grpId="0" autoUpdateAnimBg="0"/>
      <p:bldP spid="50183" grpId="0" autoUpdateAnimBg="0"/>
      <p:bldP spid="5018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7" name="Object 3">
            <a:extLst>
              <a:ext uri="{FF2B5EF4-FFF2-40B4-BE49-F238E27FC236}">
                <a16:creationId xmlns:a16="http://schemas.microsoft.com/office/drawing/2014/main" id="{72C7945F-3E00-4A5F-8D4D-8E2439BA8B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05000"/>
          <a:ext cx="8382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Image" r:id="rId4" imgW="3629263" imgH="1209913" progId="Photoshop.Image.6">
                  <p:embed/>
                </p:oleObj>
              </mc:Choice>
              <mc:Fallback>
                <p:oleObj name="Image" r:id="rId4" imgW="3629263" imgH="1209913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8965"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8382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>
            <a:extLst>
              <a:ext uri="{FF2B5EF4-FFF2-40B4-BE49-F238E27FC236}">
                <a16:creationId xmlns:a16="http://schemas.microsoft.com/office/drawing/2014/main" id="{340EC826-6CC3-435E-B516-C1F81559D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</a:rPr>
              <a:t>Origins Of The Alphabet</a:t>
            </a:r>
            <a:endParaRPr lang="en-US" altLang="en-US" sz="48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60FE5960-67A0-4992-AFB8-64D62D5C5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2600"/>
            <a:ext cx="8872538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u="sng">
                <a:latin typeface="Arial" panose="020B0604020202020204" pitchFamily="34" charset="0"/>
              </a:rPr>
              <a:t>Latin Alphabet 1-400 AD</a:t>
            </a:r>
            <a:endParaRPr lang="en-US" altLang="en-US" b="1" u="sng">
              <a:latin typeface="Arial" panose="020B0604020202020204" pitchFamily="34" charset="0"/>
            </a:endParaRPr>
          </a:p>
          <a:p>
            <a:endParaRPr lang="en-US" altLang="en-US" b="1" u="sng">
              <a:latin typeface="Arial" panose="020B0604020202020204" pitchFamily="34" charset="0"/>
            </a:endParaRPr>
          </a:p>
          <a:p>
            <a:endParaRPr lang="en-US" altLang="en-US" sz="2000" b="1" u="sng">
              <a:latin typeface="Arial" panose="020B0604020202020204" pitchFamily="34" charset="0"/>
            </a:endParaRPr>
          </a:p>
          <a:p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Adapted from Greeks by Romans</a:t>
            </a:r>
            <a:r>
              <a:rPr lang="en-US" altLang="en-US" sz="2000">
                <a:latin typeface="Arial" panose="020B0604020202020204" pitchFamily="34" charset="0"/>
              </a:rPr>
              <a:t> in 114 AD, on the Trajan Column in Rome.  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These Trajan capital letters have served, ever since, as a permanent criterion 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for modern lettering.  They were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first sketched on stone with a broad brush, then incised with a chisel &amp; mallet. Spurs on the end were chisel marks, later to become serifs</a:t>
            </a:r>
            <a:r>
              <a:rPr lang="en-US" altLang="en-US" sz="2000" b="1">
                <a:latin typeface="Arial" panose="020B0604020202020204" pitchFamily="34" charset="0"/>
              </a:rPr>
              <a:t>.</a:t>
            </a:r>
            <a:endParaRPr lang="en-US" altLang="en-US" sz="1600">
              <a:latin typeface="Arial" panose="020B060402020202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8E12C1A2-F0E3-4372-993A-97D87AE59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6172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725ED853-8A82-4819-9EC7-E96FEAB7B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762000"/>
            <a:ext cx="8667750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Second Century Roman Inscriptional Letterforms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1800" b="1" dirty="0">
                <a:latin typeface="Arial" panose="020B0604020202020204" pitchFamily="34" charset="0"/>
              </a:rPr>
              <a:t>At this point in time there was no alternative to capital (majuscule) letters.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en-US" sz="1800" b="1" dirty="0">
                <a:latin typeface="Arial" panose="020B0604020202020204" pitchFamily="34" charset="0"/>
              </a:rPr>
              <a:t>However, it is clear that these beautiful forms did have an influence on the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en-US" sz="1800" b="1" dirty="0">
                <a:latin typeface="Arial" panose="020B0604020202020204" pitchFamily="34" charset="0"/>
              </a:rPr>
              <a:t>lowercase (minuscules) as they began to evolve during the following few centuries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A54C1B4-05FB-4C84-8C39-807688AC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6172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756E22BB-C1CB-4CA3-8A83-487330F4D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9144000" cy="658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b="1" u="sng" dirty="0">
                <a:latin typeface="Verdana" panose="020B0604030504040204" pitchFamily="34" charset="0"/>
              </a:rPr>
              <a:t>Gutenberg's Type, Circa 1440</a:t>
            </a:r>
            <a:endParaRPr lang="en-US" altLang="en-US" b="1" dirty="0">
              <a:latin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br>
              <a:rPr lang="en-US" altLang="en-US" sz="500" dirty="0">
                <a:latin typeface="Verdana" panose="020B0604030504040204" pitchFamily="34" charset="0"/>
              </a:rPr>
            </a:br>
            <a:endParaRPr lang="en-US" altLang="en-US" sz="500" dirty="0">
              <a:latin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500" dirty="0">
              <a:latin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Verdana" panose="020B0604030504040204" pitchFamily="34" charset="0"/>
              </a:rPr>
              <a:t>The angular Gothic letter of </a:t>
            </a: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Johann Gutenberg's</a:t>
            </a:r>
            <a:r>
              <a:rPr lang="en-US" altLang="en-US" dirty="0">
                <a:latin typeface="Verdana" panose="020B0604030504040204" pitchFamily="34" charset="0"/>
              </a:rPr>
              <a:t> type closely follows the style of handwriting practiced in Germany at the time.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dirty="0">
              <a:latin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Verdana" panose="020B0604030504040204" pitchFamily="34" charset="0"/>
              </a:rPr>
              <a:t>Video: </a:t>
            </a:r>
            <a:r>
              <a:rPr lang="en-US" altLang="en-US" dirty="0">
                <a:solidFill>
                  <a:srgbClr val="0070C0"/>
                </a:solidFill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Heroes of Progress – Johan Guttenberg</a:t>
            </a:r>
            <a:endParaRPr lang="en-US" altLang="en-US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dirty="0">
              <a:latin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Gutenberg first invented the process of printing from moveable type in 1440… one of the most monumental achievements of our civilization.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Verdana" panose="020B0604030504040204" pitchFamily="34" charset="0"/>
              </a:rPr>
              <a:t>The next visual is a page from his famous 42-line Bible which was printed in two volumes between 1452 and 1455. </a:t>
            </a:r>
          </a:p>
          <a:p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B4179C0F-00EC-4ED8-9565-0A0C944A7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2757</TotalTime>
  <Words>1242</Words>
  <Application>Microsoft Office PowerPoint</Application>
  <PresentationFormat>On-screen Show (4:3)</PresentationFormat>
  <Paragraphs>232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1" baseType="lpstr">
      <vt:lpstr>Times New Roman</vt:lpstr>
      <vt:lpstr>Arial Black</vt:lpstr>
      <vt:lpstr>Tahoma</vt:lpstr>
      <vt:lpstr>Monotype Sorts</vt:lpstr>
      <vt:lpstr>Arial</vt:lpstr>
      <vt:lpstr>Verdana</vt:lpstr>
      <vt:lpstr>Garamond</vt:lpstr>
      <vt:lpstr>Bookman Old Style</vt:lpstr>
      <vt:lpstr>Century Gothic</vt:lpstr>
      <vt:lpstr>Eurostile</vt:lpstr>
      <vt:lpstr>Franklin Gothic Demi</vt:lpstr>
      <vt:lpstr>Arial Narrow</vt:lpstr>
      <vt:lpstr>Lucida Console</vt:lpstr>
      <vt:lpstr>CourierPS</vt:lpstr>
      <vt:lpstr>Trebuchet MS</vt:lpstr>
      <vt:lpstr>Georgia</vt:lpstr>
      <vt:lpstr>Monaco</vt:lpstr>
      <vt:lpstr>Helvetica</vt:lpstr>
      <vt:lpstr>Contemporary Portrait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Snadersopolis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Chris Juul</dc:creator>
  <cp:lastModifiedBy>Christopher</cp:lastModifiedBy>
  <cp:revision>35</cp:revision>
  <dcterms:created xsi:type="dcterms:W3CDTF">2002-08-04T22:43:06Z</dcterms:created>
  <dcterms:modified xsi:type="dcterms:W3CDTF">2022-01-12T03:52:11Z</dcterms:modified>
</cp:coreProperties>
</file>